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  <p:sldMasterId id="2147483728" r:id="rId2"/>
    <p:sldMasterId id="2147483730" r:id="rId3"/>
    <p:sldMasterId id="2147483732" r:id="rId4"/>
    <p:sldMasterId id="2147483751" r:id="rId5"/>
  </p:sldMasterIdLst>
  <p:notesMasterIdLst>
    <p:notesMasterId r:id="rId43"/>
  </p:notesMasterIdLst>
  <p:handoutMasterIdLst>
    <p:handoutMasterId r:id="rId44"/>
  </p:handoutMasterIdLst>
  <p:sldIdLst>
    <p:sldId id="269" r:id="rId6"/>
    <p:sldId id="270" r:id="rId7"/>
    <p:sldId id="271" r:id="rId8"/>
    <p:sldId id="290" r:id="rId9"/>
    <p:sldId id="273" r:id="rId10"/>
    <p:sldId id="272" r:id="rId11"/>
    <p:sldId id="274" r:id="rId12"/>
    <p:sldId id="257" r:id="rId13"/>
    <p:sldId id="275" r:id="rId14"/>
    <p:sldId id="289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277" r:id="rId27"/>
    <p:sldId id="276" r:id="rId28"/>
    <p:sldId id="278" r:id="rId29"/>
    <p:sldId id="279" r:id="rId30"/>
    <p:sldId id="280" r:id="rId31"/>
    <p:sldId id="281" r:id="rId32"/>
    <p:sldId id="284" r:id="rId33"/>
    <p:sldId id="285" r:id="rId34"/>
    <p:sldId id="283" r:id="rId35"/>
    <p:sldId id="282" r:id="rId36"/>
    <p:sldId id="287" r:id="rId37"/>
    <p:sldId id="286" r:id="rId38"/>
    <p:sldId id="288" r:id="rId39"/>
    <p:sldId id="259" r:id="rId40"/>
    <p:sldId id="303" r:id="rId41"/>
    <p:sldId id="267" r:id="rId42"/>
  </p:sldIdLst>
  <p:sldSz cx="9144000" cy="6858000" type="screen4x3"/>
  <p:notesSz cx="7099300" cy="1023461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51"/>
    <a:srgbClr val="CD0059"/>
    <a:srgbClr val="808080"/>
    <a:srgbClr val="313232"/>
    <a:srgbClr val="737574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Objects="1">
      <p:cViewPr varScale="1">
        <p:scale>
          <a:sx n="105" d="100"/>
          <a:sy n="105" d="100"/>
        </p:scale>
        <p:origin x="-1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79" d="100"/>
          <a:sy n="79" d="100"/>
        </p:scale>
        <p:origin x="-2130" y="-102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3E5E6-A8AA-4AEA-BE00-D891DAE06E96}" type="doc">
      <dgm:prSet loTypeId="urn:microsoft.com/office/officeart/2005/8/layout/hProcess9" loCatId="process" qsTypeId="urn:microsoft.com/office/officeart/2005/8/quickstyle/simple2" qsCatId="simple" csTypeId="urn:microsoft.com/office/officeart/2005/8/colors/accent0_2" csCatId="mainScheme" phldr="1"/>
      <dgm:spPr/>
    </dgm:pt>
    <dgm:pt modelId="{B1BF594C-A8AD-45DC-8C39-29F089055145}">
      <dgm:prSet phldrT="[文字]" custT="1"/>
      <dgm:spPr/>
      <dgm:t>
        <a:bodyPr/>
        <a:lstStyle/>
        <a:p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交易發起</a:t>
          </a:r>
          <a:endParaRPr lang="zh-TW" altLang="en-US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9FF1F94A-F041-4B3F-A929-05E70870AFFB}" type="parTrans" cxnId="{A5DE8ED1-D7D1-475D-B88E-3A656A6E013B}">
      <dgm:prSet/>
      <dgm:spPr/>
      <dgm:t>
        <a:bodyPr/>
        <a:lstStyle/>
        <a:p>
          <a:endParaRPr lang="zh-TW" altLang="en-US"/>
        </a:p>
      </dgm:t>
    </dgm:pt>
    <dgm:pt modelId="{E4093B5C-88DB-43C5-8AA5-68ED417ACB96}" type="sibTrans" cxnId="{A5DE8ED1-D7D1-475D-B88E-3A656A6E013B}">
      <dgm:prSet/>
      <dgm:spPr/>
      <dgm:t>
        <a:bodyPr/>
        <a:lstStyle/>
        <a:p>
          <a:endParaRPr lang="zh-TW" altLang="en-US"/>
        </a:p>
      </dgm:t>
    </dgm:pt>
    <dgm:pt modelId="{DCED0F01-E7F8-4AF0-80DB-6EA59DBEB8AC}">
      <dgm:prSet phldrT="[文字]" custT="1"/>
      <dgm:spPr/>
      <dgm:t>
        <a:bodyPr/>
        <a:lstStyle/>
        <a:p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交易前驗證</a:t>
          </a:r>
          <a:endParaRPr lang="zh-TW" altLang="en-US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D30AAC30-D0F2-4E36-B1B6-4C21056B1730}" type="parTrans" cxnId="{2ADCC96B-A2E5-4413-8DCD-75F39EF04A48}">
      <dgm:prSet/>
      <dgm:spPr/>
      <dgm:t>
        <a:bodyPr/>
        <a:lstStyle/>
        <a:p>
          <a:endParaRPr lang="zh-TW" altLang="en-US"/>
        </a:p>
      </dgm:t>
    </dgm:pt>
    <dgm:pt modelId="{AEBFE3A5-E515-43CE-ABC1-8EF221318A54}" type="sibTrans" cxnId="{2ADCC96B-A2E5-4413-8DCD-75F39EF04A48}">
      <dgm:prSet/>
      <dgm:spPr/>
      <dgm:t>
        <a:bodyPr/>
        <a:lstStyle/>
        <a:p>
          <a:endParaRPr lang="zh-TW" altLang="en-US"/>
        </a:p>
      </dgm:t>
    </dgm:pt>
    <dgm:pt modelId="{90290B2E-A270-4661-9C81-8FC3877E2F3E}">
      <dgm:prSet phldrT="[文字]" custT="1"/>
      <dgm:spPr/>
      <dgm:t>
        <a:bodyPr/>
        <a:lstStyle/>
        <a:p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交易審批</a:t>
          </a:r>
          <a:endParaRPr lang="zh-TW" altLang="en-US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E4EA9B67-57F2-427D-B23E-960A3DF0B17E}" type="parTrans" cxnId="{183A10C0-A801-474D-AD5B-6EE7D639940E}">
      <dgm:prSet/>
      <dgm:spPr/>
      <dgm:t>
        <a:bodyPr/>
        <a:lstStyle/>
        <a:p>
          <a:endParaRPr lang="zh-TW" altLang="en-US"/>
        </a:p>
      </dgm:t>
    </dgm:pt>
    <dgm:pt modelId="{4207DD80-62E1-4DD6-BFDA-965ACF420968}" type="sibTrans" cxnId="{183A10C0-A801-474D-AD5B-6EE7D639940E}">
      <dgm:prSet/>
      <dgm:spPr/>
      <dgm:t>
        <a:bodyPr/>
        <a:lstStyle/>
        <a:p>
          <a:endParaRPr lang="zh-TW" altLang="en-US"/>
        </a:p>
      </dgm:t>
    </dgm:pt>
    <dgm:pt modelId="{108CDE75-2E6E-4D8C-8E74-E82D20F2920E}">
      <dgm:prSet phldrT="[文字]" custT="1"/>
      <dgm:spPr/>
      <dgm:t>
        <a:bodyPr/>
        <a:lstStyle/>
        <a:p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合約簽訂</a:t>
          </a:r>
          <a:endParaRPr lang="zh-TW" altLang="en-US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9A8C52CE-757C-45C8-A30E-D6F62D25B8D9}" type="parTrans" cxnId="{4965C820-2A9F-427C-AE76-ADD8C6363267}">
      <dgm:prSet/>
      <dgm:spPr/>
      <dgm:t>
        <a:bodyPr/>
        <a:lstStyle/>
        <a:p>
          <a:endParaRPr lang="zh-TW" altLang="en-US"/>
        </a:p>
      </dgm:t>
    </dgm:pt>
    <dgm:pt modelId="{30579BCA-25AA-4EC6-A3BC-C28123211A09}" type="sibTrans" cxnId="{4965C820-2A9F-427C-AE76-ADD8C6363267}">
      <dgm:prSet/>
      <dgm:spPr/>
      <dgm:t>
        <a:bodyPr/>
        <a:lstStyle/>
        <a:p>
          <a:endParaRPr lang="zh-TW" altLang="en-US"/>
        </a:p>
      </dgm:t>
    </dgm:pt>
    <dgm:pt modelId="{D6E77897-5D34-4F11-8A90-B12EEBA7FABA}">
      <dgm:prSet phldrT="[文字]" custT="1"/>
      <dgm:spPr/>
      <dgm:t>
        <a:bodyPr/>
        <a:lstStyle/>
        <a:p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交易處理</a:t>
          </a:r>
          <a:endParaRPr lang="zh-TW" altLang="en-US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277CBCC6-67E7-41C6-A517-08230A85D995}" type="parTrans" cxnId="{DE4BA2F2-10CE-4B2C-A792-8EAD27B1C197}">
      <dgm:prSet/>
      <dgm:spPr/>
      <dgm:t>
        <a:bodyPr/>
        <a:lstStyle/>
        <a:p>
          <a:endParaRPr lang="zh-TW" altLang="en-US"/>
        </a:p>
      </dgm:t>
    </dgm:pt>
    <dgm:pt modelId="{B5AAA41D-2487-4C7D-B77D-E9037B14D498}" type="sibTrans" cxnId="{DE4BA2F2-10CE-4B2C-A792-8EAD27B1C197}">
      <dgm:prSet/>
      <dgm:spPr/>
      <dgm:t>
        <a:bodyPr/>
        <a:lstStyle/>
        <a:p>
          <a:endParaRPr lang="zh-TW" altLang="en-US"/>
        </a:p>
      </dgm:t>
    </dgm:pt>
    <dgm:pt modelId="{B0056BCF-9DFC-48A1-9D3C-380F6AB32ED7}">
      <dgm:prSet phldrT="[文字]" custT="1"/>
      <dgm:spPr/>
      <dgm:t>
        <a:bodyPr/>
        <a:lstStyle/>
        <a:p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帳務處理</a:t>
          </a:r>
          <a:endParaRPr lang="zh-TW" altLang="en-US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B560CFBC-A260-45B3-A6B5-A0B017377E32}" type="parTrans" cxnId="{E1253568-B123-491B-9790-604390E30B02}">
      <dgm:prSet/>
      <dgm:spPr/>
      <dgm:t>
        <a:bodyPr/>
        <a:lstStyle/>
        <a:p>
          <a:endParaRPr lang="zh-TW" altLang="en-US"/>
        </a:p>
      </dgm:t>
    </dgm:pt>
    <dgm:pt modelId="{FFC7A333-A6F7-490C-B7DC-68CA0C826C75}" type="sibTrans" cxnId="{E1253568-B123-491B-9790-604390E30B02}">
      <dgm:prSet/>
      <dgm:spPr/>
      <dgm:t>
        <a:bodyPr/>
        <a:lstStyle/>
        <a:p>
          <a:endParaRPr lang="zh-TW" altLang="en-US"/>
        </a:p>
      </dgm:t>
    </dgm:pt>
    <dgm:pt modelId="{7EDC659E-DADC-4CD1-BC7E-BA87D40987DA}">
      <dgm:prSet phldrT="[文字]" custT="1"/>
      <dgm:spPr/>
      <dgm:t>
        <a:bodyPr/>
        <a:lstStyle/>
        <a:p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交易完成</a:t>
          </a:r>
          <a:endParaRPr lang="zh-TW" altLang="en-US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434D942A-BA3C-463F-83A5-89C2C157E3F2}" type="parTrans" cxnId="{437EF838-891C-4959-8D2F-C7D40AA9E441}">
      <dgm:prSet/>
      <dgm:spPr/>
      <dgm:t>
        <a:bodyPr/>
        <a:lstStyle/>
        <a:p>
          <a:endParaRPr lang="zh-TW" altLang="en-US"/>
        </a:p>
      </dgm:t>
    </dgm:pt>
    <dgm:pt modelId="{12FD3FAD-A6EE-4446-8909-FC5443853EBF}" type="sibTrans" cxnId="{437EF838-891C-4959-8D2F-C7D40AA9E441}">
      <dgm:prSet/>
      <dgm:spPr/>
      <dgm:t>
        <a:bodyPr/>
        <a:lstStyle/>
        <a:p>
          <a:endParaRPr lang="zh-TW" altLang="en-US"/>
        </a:p>
      </dgm:t>
    </dgm:pt>
    <dgm:pt modelId="{EC6FB922-9E5E-48CE-A788-3BC9523971EC}" type="pres">
      <dgm:prSet presAssocID="{9E33E5E6-A8AA-4AEA-BE00-D891DAE06E96}" presName="CompostProcess" presStyleCnt="0">
        <dgm:presLayoutVars>
          <dgm:dir/>
          <dgm:resizeHandles val="exact"/>
        </dgm:presLayoutVars>
      </dgm:prSet>
      <dgm:spPr/>
    </dgm:pt>
    <dgm:pt modelId="{2260DACA-E6C5-4899-B0A0-B9D809C45EA7}" type="pres">
      <dgm:prSet presAssocID="{9E33E5E6-A8AA-4AEA-BE00-D891DAE06E96}" presName="arrow" presStyleLbl="bgShp" presStyleIdx="0" presStyleCnt="1" custScaleX="100881" custScaleY="67586" custLinFactNeighborX="0" custLinFactNeighborY="87"/>
      <dgm:spPr/>
    </dgm:pt>
    <dgm:pt modelId="{E63D372B-A0B8-4941-86B1-478135601474}" type="pres">
      <dgm:prSet presAssocID="{9E33E5E6-A8AA-4AEA-BE00-D891DAE06E96}" presName="linearProcess" presStyleCnt="0"/>
      <dgm:spPr/>
    </dgm:pt>
    <dgm:pt modelId="{606567F9-5900-40C7-AE79-47F25EF3C163}" type="pres">
      <dgm:prSet presAssocID="{B1BF594C-A8AD-45DC-8C39-29F089055145}" presName="textNode" presStyleLbl="node1" presStyleIdx="0" presStyleCnt="7" custScaleY="5603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675DF0-D8D1-4D30-A8F4-F74CA414E6E3}" type="pres">
      <dgm:prSet presAssocID="{E4093B5C-88DB-43C5-8AA5-68ED417ACB96}" presName="sibTrans" presStyleCnt="0"/>
      <dgm:spPr/>
    </dgm:pt>
    <dgm:pt modelId="{7981599C-D55D-4C1F-81FC-647939E6CD1B}" type="pres">
      <dgm:prSet presAssocID="{DCED0F01-E7F8-4AF0-80DB-6EA59DBEB8AC}" presName="textNode" presStyleLbl="node1" presStyleIdx="1" presStyleCnt="7" custScaleY="5603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AF0AF-D463-4033-B931-3FEE6E19D7CF}" type="pres">
      <dgm:prSet presAssocID="{AEBFE3A5-E515-43CE-ABC1-8EF221318A54}" presName="sibTrans" presStyleCnt="0"/>
      <dgm:spPr/>
    </dgm:pt>
    <dgm:pt modelId="{65ECC609-0205-44D8-9511-06278D42254E}" type="pres">
      <dgm:prSet presAssocID="{90290B2E-A270-4661-9C81-8FC3877E2F3E}" presName="textNode" presStyleLbl="node1" presStyleIdx="2" presStyleCnt="7" custScaleY="5603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7970B1E-3151-446E-94B5-B07C81C81D9D}" type="pres">
      <dgm:prSet presAssocID="{4207DD80-62E1-4DD6-BFDA-965ACF420968}" presName="sibTrans" presStyleCnt="0"/>
      <dgm:spPr/>
    </dgm:pt>
    <dgm:pt modelId="{FC2E8901-D3F7-4B31-9367-113F0CD7F393}" type="pres">
      <dgm:prSet presAssocID="{108CDE75-2E6E-4D8C-8E74-E82D20F2920E}" presName="textNode" presStyleLbl="node1" presStyleIdx="3" presStyleCnt="7" custScaleY="5603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B46B5A-3845-406D-A24C-F79B88A3A389}" type="pres">
      <dgm:prSet presAssocID="{30579BCA-25AA-4EC6-A3BC-C28123211A09}" presName="sibTrans" presStyleCnt="0"/>
      <dgm:spPr/>
    </dgm:pt>
    <dgm:pt modelId="{DC37399B-EDB9-40A3-A1CD-B912E29ED588}" type="pres">
      <dgm:prSet presAssocID="{D6E77897-5D34-4F11-8A90-B12EEBA7FABA}" presName="textNode" presStyleLbl="node1" presStyleIdx="4" presStyleCnt="7" custScaleY="5603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137378-FF49-4316-8207-E5C2F5A24675}" type="pres">
      <dgm:prSet presAssocID="{B5AAA41D-2487-4C7D-B77D-E9037B14D498}" presName="sibTrans" presStyleCnt="0"/>
      <dgm:spPr/>
    </dgm:pt>
    <dgm:pt modelId="{E55AA9B7-E0C7-40E3-B7F4-1A1FB4AEC397}" type="pres">
      <dgm:prSet presAssocID="{B0056BCF-9DFC-48A1-9D3C-380F6AB32ED7}" presName="textNode" presStyleLbl="node1" presStyleIdx="5" presStyleCnt="7" custScaleY="5603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33A85E6-FE0D-4CD2-ABA4-5AAA85007B22}" type="pres">
      <dgm:prSet presAssocID="{FFC7A333-A6F7-490C-B7DC-68CA0C826C75}" presName="sibTrans" presStyleCnt="0"/>
      <dgm:spPr/>
    </dgm:pt>
    <dgm:pt modelId="{F28C0D28-E9AB-4518-AC48-A53F13739175}" type="pres">
      <dgm:prSet presAssocID="{7EDC659E-DADC-4CD1-BC7E-BA87D40987DA}" presName="textNode" presStyleLbl="node1" presStyleIdx="6" presStyleCnt="7" custScaleY="5603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37EF838-891C-4959-8D2F-C7D40AA9E441}" srcId="{9E33E5E6-A8AA-4AEA-BE00-D891DAE06E96}" destId="{7EDC659E-DADC-4CD1-BC7E-BA87D40987DA}" srcOrd="6" destOrd="0" parTransId="{434D942A-BA3C-463F-83A5-89C2C157E3F2}" sibTransId="{12FD3FAD-A6EE-4446-8909-FC5443853EBF}"/>
    <dgm:cxn modelId="{30580583-DD71-4971-A3E7-C3CAB45D5B0B}" type="presOf" srcId="{9E33E5E6-A8AA-4AEA-BE00-D891DAE06E96}" destId="{EC6FB922-9E5E-48CE-A788-3BC9523971EC}" srcOrd="0" destOrd="0" presId="urn:microsoft.com/office/officeart/2005/8/layout/hProcess9"/>
    <dgm:cxn modelId="{CCD68996-5ADB-47AB-A3A5-EC746E1BB350}" type="presOf" srcId="{DCED0F01-E7F8-4AF0-80DB-6EA59DBEB8AC}" destId="{7981599C-D55D-4C1F-81FC-647939E6CD1B}" srcOrd="0" destOrd="0" presId="urn:microsoft.com/office/officeart/2005/8/layout/hProcess9"/>
    <dgm:cxn modelId="{FDE45F11-C92A-4ED2-8F53-9EE088254FC4}" type="presOf" srcId="{90290B2E-A270-4661-9C81-8FC3877E2F3E}" destId="{65ECC609-0205-44D8-9511-06278D42254E}" srcOrd="0" destOrd="0" presId="urn:microsoft.com/office/officeart/2005/8/layout/hProcess9"/>
    <dgm:cxn modelId="{A5DE8ED1-D7D1-475D-B88E-3A656A6E013B}" srcId="{9E33E5E6-A8AA-4AEA-BE00-D891DAE06E96}" destId="{B1BF594C-A8AD-45DC-8C39-29F089055145}" srcOrd="0" destOrd="0" parTransId="{9FF1F94A-F041-4B3F-A929-05E70870AFFB}" sibTransId="{E4093B5C-88DB-43C5-8AA5-68ED417ACB96}"/>
    <dgm:cxn modelId="{4965C820-2A9F-427C-AE76-ADD8C6363267}" srcId="{9E33E5E6-A8AA-4AEA-BE00-D891DAE06E96}" destId="{108CDE75-2E6E-4D8C-8E74-E82D20F2920E}" srcOrd="3" destOrd="0" parTransId="{9A8C52CE-757C-45C8-A30E-D6F62D25B8D9}" sibTransId="{30579BCA-25AA-4EC6-A3BC-C28123211A09}"/>
    <dgm:cxn modelId="{E33E56F9-50E9-46FC-9FD9-432520DA3BF7}" type="presOf" srcId="{B0056BCF-9DFC-48A1-9D3C-380F6AB32ED7}" destId="{E55AA9B7-E0C7-40E3-B7F4-1A1FB4AEC397}" srcOrd="0" destOrd="0" presId="urn:microsoft.com/office/officeart/2005/8/layout/hProcess9"/>
    <dgm:cxn modelId="{E1253568-B123-491B-9790-604390E30B02}" srcId="{9E33E5E6-A8AA-4AEA-BE00-D891DAE06E96}" destId="{B0056BCF-9DFC-48A1-9D3C-380F6AB32ED7}" srcOrd="5" destOrd="0" parTransId="{B560CFBC-A260-45B3-A6B5-A0B017377E32}" sibTransId="{FFC7A333-A6F7-490C-B7DC-68CA0C826C75}"/>
    <dgm:cxn modelId="{9BBDC785-41BB-4F40-8B15-7009826C6B4D}" type="presOf" srcId="{108CDE75-2E6E-4D8C-8E74-E82D20F2920E}" destId="{FC2E8901-D3F7-4B31-9367-113F0CD7F393}" srcOrd="0" destOrd="0" presId="urn:microsoft.com/office/officeart/2005/8/layout/hProcess9"/>
    <dgm:cxn modelId="{183A10C0-A801-474D-AD5B-6EE7D639940E}" srcId="{9E33E5E6-A8AA-4AEA-BE00-D891DAE06E96}" destId="{90290B2E-A270-4661-9C81-8FC3877E2F3E}" srcOrd="2" destOrd="0" parTransId="{E4EA9B67-57F2-427D-B23E-960A3DF0B17E}" sibTransId="{4207DD80-62E1-4DD6-BFDA-965ACF420968}"/>
    <dgm:cxn modelId="{79A94DAE-4058-4E64-9AF9-FC1944F48CBE}" type="presOf" srcId="{7EDC659E-DADC-4CD1-BC7E-BA87D40987DA}" destId="{F28C0D28-E9AB-4518-AC48-A53F13739175}" srcOrd="0" destOrd="0" presId="urn:microsoft.com/office/officeart/2005/8/layout/hProcess9"/>
    <dgm:cxn modelId="{DE4BA2F2-10CE-4B2C-A792-8EAD27B1C197}" srcId="{9E33E5E6-A8AA-4AEA-BE00-D891DAE06E96}" destId="{D6E77897-5D34-4F11-8A90-B12EEBA7FABA}" srcOrd="4" destOrd="0" parTransId="{277CBCC6-67E7-41C6-A517-08230A85D995}" sibTransId="{B5AAA41D-2487-4C7D-B77D-E9037B14D498}"/>
    <dgm:cxn modelId="{2ADCC96B-A2E5-4413-8DCD-75F39EF04A48}" srcId="{9E33E5E6-A8AA-4AEA-BE00-D891DAE06E96}" destId="{DCED0F01-E7F8-4AF0-80DB-6EA59DBEB8AC}" srcOrd="1" destOrd="0" parTransId="{D30AAC30-D0F2-4E36-B1B6-4C21056B1730}" sibTransId="{AEBFE3A5-E515-43CE-ABC1-8EF221318A54}"/>
    <dgm:cxn modelId="{AF708EEE-21C4-4B3F-866A-0F25AA99335C}" type="presOf" srcId="{B1BF594C-A8AD-45DC-8C39-29F089055145}" destId="{606567F9-5900-40C7-AE79-47F25EF3C163}" srcOrd="0" destOrd="0" presId="urn:microsoft.com/office/officeart/2005/8/layout/hProcess9"/>
    <dgm:cxn modelId="{24B3C834-F4B9-4D94-8D6C-BBA11DB2C9A0}" type="presOf" srcId="{D6E77897-5D34-4F11-8A90-B12EEBA7FABA}" destId="{DC37399B-EDB9-40A3-A1CD-B912E29ED588}" srcOrd="0" destOrd="0" presId="urn:microsoft.com/office/officeart/2005/8/layout/hProcess9"/>
    <dgm:cxn modelId="{B3FB8BD6-7243-46F1-9B99-C9E72A971E42}" type="presParOf" srcId="{EC6FB922-9E5E-48CE-A788-3BC9523971EC}" destId="{2260DACA-E6C5-4899-B0A0-B9D809C45EA7}" srcOrd="0" destOrd="0" presId="urn:microsoft.com/office/officeart/2005/8/layout/hProcess9"/>
    <dgm:cxn modelId="{50C07B21-3E12-4D32-A541-3F32BB0C9C74}" type="presParOf" srcId="{EC6FB922-9E5E-48CE-A788-3BC9523971EC}" destId="{E63D372B-A0B8-4941-86B1-478135601474}" srcOrd="1" destOrd="0" presId="urn:microsoft.com/office/officeart/2005/8/layout/hProcess9"/>
    <dgm:cxn modelId="{8AC7EF91-CA51-4254-A642-2B3505239753}" type="presParOf" srcId="{E63D372B-A0B8-4941-86B1-478135601474}" destId="{606567F9-5900-40C7-AE79-47F25EF3C163}" srcOrd="0" destOrd="0" presId="urn:microsoft.com/office/officeart/2005/8/layout/hProcess9"/>
    <dgm:cxn modelId="{B02179AA-FC3D-432C-A261-641199E6113E}" type="presParOf" srcId="{E63D372B-A0B8-4941-86B1-478135601474}" destId="{51675DF0-D8D1-4D30-A8F4-F74CA414E6E3}" srcOrd="1" destOrd="0" presId="urn:microsoft.com/office/officeart/2005/8/layout/hProcess9"/>
    <dgm:cxn modelId="{C9DE122F-7906-4DEE-A6C1-BD603BB31467}" type="presParOf" srcId="{E63D372B-A0B8-4941-86B1-478135601474}" destId="{7981599C-D55D-4C1F-81FC-647939E6CD1B}" srcOrd="2" destOrd="0" presId="urn:microsoft.com/office/officeart/2005/8/layout/hProcess9"/>
    <dgm:cxn modelId="{98F7335D-26B9-4EEA-9E5D-729F3D08050B}" type="presParOf" srcId="{E63D372B-A0B8-4941-86B1-478135601474}" destId="{574AF0AF-D463-4033-B931-3FEE6E19D7CF}" srcOrd="3" destOrd="0" presId="urn:microsoft.com/office/officeart/2005/8/layout/hProcess9"/>
    <dgm:cxn modelId="{62B92098-52DA-4236-90E7-E8DD543C45A5}" type="presParOf" srcId="{E63D372B-A0B8-4941-86B1-478135601474}" destId="{65ECC609-0205-44D8-9511-06278D42254E}" srcOrd="4" destOrd="0" presId="urn:microsoft.com/office/officeart/2005/8/layout/hProcess9"/>
    <dgm:cxn modelId="{E82A5284-8A9A-4071-8AD3-8C8E22B1CBAA}" type="presParOf" srcId="{E63D372B-A0B8-4941-86B1-478135601474}" destId="{A7970B1E-3151-446E-94B5-B07C81C81D9D}" srcOrd="5" destOrd="0" presId="urn:microsoft.com/office/officeart/2005/8/layout/hProcess9"/>
    <dgm:cxn modelId="{091A3329-14D1-4CC3-A0F7-BF74C0D2F1F1}" type="presParOf" srcId="{E63D372B-A0B8-4941-86B1-478135601474}" destId="{FC2E8901-D3F7-4B31-9367-113F0CD7F393}" srcOrd="6" destOrd="0" presId="urn:microsoft.com/office/officeart/2005/8/layout/hProcess9"/>
    <dgm:cxn modelId="{9F3BC85B-6FBA-4BFB-9C62-16D9E8CC19B3}" type="presParOf" srcId="{E63D372B-A0B8-4941-86B1-478135601474}" destId="{B3B46B5A-3845-406D-A24C-F79B88A3A389}" srcOrd="7" destOrd="0" presId="urn:microsoft.com/office/officeart/2005/8/layout/hProcess9"/>
    <dgm:cxn modelId="{96C7E320-02B8-4021-B440-2E915EB63A86}" type="presParOf" srcId="{E63D372B-A0B8-4941-86B1-478135601474}" destId="{DC37399B-EDB9-40A3-A1CD-B912E29ED588}" srcOrd="8" destOrd="0" presId="urn:microsoft.com/office/officeart/2005/8/layout/hProcess9"/>
    <dgm:cxn modelId="{D7F866BC-514D-4565-975A-F843CFB11F14}" type="presParOf" srcId="{E63D372B-A0B8-4941-86B1-478135601474}" destId="{08137378-FF49-4316-8207-E5C2F5A24675}" srcOrd="9" destOrd="0" presId="urn:microsoft.com/office/officeart/2005/8/layout/hProcess9"/>
    <dgm:cxn modelId="{D54354CA-9413-4A1B-BA3C-52ED8AA03839}" type="presParOf" srcId="{E63D372B-A0B8-4941-86B1-478135601474}" destId="{E55AA9B7-E0C7-40E3-B7F4-1A1FB4AEC397}" srcOrd="10" destOrd="0" presId="urn:microsoft.com/office/officeart/2005/8/layout/hProcess9"/>
    <dgm:cxn modelId="{9451A531-8753-490F-AE3C-FD4D9FAA46B6}" type="presParOf" srcId="{E63D372B-A0B8-4941-86B1-478135601474}" destId="{933A85E6-FE0D-4CD2-ABA4-5AAA85007B22}" srcOrd="11" destOrd="0" presId="urn:microsoft.com/office/officeart/2005/8/layout/hProcess9"/>
    <dgm:cxn modelId="{BE3DCD6B-C1F7-41B6-B69A-D8B58A2AF1C8}" type="presParOf" srcId="{E63D372B-A0B8-4941-86B1-478135601474}" destId="{F28C0D28-E9AB-4518-AC48-A53F13739175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429C214-A4A1-44A1-BC51-F428B238A4D7}" type="doc">
      <dgm:prSet loTypeId="urn:microsoft.com/office/officeart/2005/8/layout/process1" loCatId="process" qsTypeId="urn:microsoft.com/office/officeart/2005/8/quickstyle/simple1" qsCatId="simple" csTypeId="urn:microsoft.com/office/officeart/2005/8/colors/accent2_3" csCatId="accent2" phldr="1"/>
      <dgm:spPr/>
    </dgm:pt>
    <dgm:pt modelId="{8AC82702-A328-41D8-B2A4-93E1D2A5B914}">
      <dgm:prSet phldrT="[文字]" custT="1"/>
      <dgm:spPr/>
      <dgm:t>
        <a:bodyPr/>
        <a:lstStyle/>
        <a:p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區塊鏈</a:t>
          </a:r>
          <a:r>
            <a:rPr lang="en-US" altLang="zh-TW" sz="1400" b="1" dirty="0" smtClean="0">
              <a:latin typeface="微軟正黑體" pitchFamily="34" charset="-120"/>
              <a:ea typeface="微軟正黑體" pitchFamily="34" charset="-120"/>
            </a:rPr>
            <a:t>1.0 </a:t>
          </a:r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數位貨幣</a:t>
          </a:r>
          <a:endParaRPr lang="zh-TW" altLang="en-US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871426DB-3439-49EA-A186-DA92C5982982}" type="parTrans" cxnId="{B4D0EA3E-919F-4546-B270-9774B4629CF3}">
      <dgm:prSet/>
      <dgm:spPr/>
      <dgm:t>
        <a:bodyPr/>
        <a:lstStyle/>
        <a:p>
          <a:endParaRPr lang="zh-TW" altLang="en-US"/>
        </a:p>
      </dgm:t>
    </dgm:pt>
    <dgm:pt modelId="{80232B2C-4431-402E-85C1-832849687F13}" type="sibTrans" cxnId="{B4D0EA3E-919F-4546-B270-9774B4629CF3}">
      <dgm:prSet/>
      <dgm:spPr/>
      <dgm:t>
        <a:bodyPr/>
        <a:lstStyle/>
        <a:p>
          <a:endParaRPr lang="zh-TW" altLang="en-US"/>
        </a:p>
      </dgm:t>
    </dgm:pt>
    <dgm:pt modelId="{56EB421E-33DD-443B-8AD3-FCB3BDD606FB}">
      <dgm:prSet phldrT="[文字]" custT="1"/>
      <dgm:spPr/>
      <dgm:t>
        <a:bodyPr/>
        <a:lstStyle/>
        <a:p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區塊鏈</a:t>
          </a:r>
          <a:r>
            <a:rPr lang="en-US" altLang="zh-TW" sz="1400" b="1" dirty="0" smtClean="0">
              <a:latin typeface="微軟正黑體" pitchFamily="34" charset="-120"/>
              <a:ea typeface="微軟正黑體" pitchFamily="34" charset="-120"/>
            </a:rPr>
            <a:t>2.0 </a:t>
          </a:r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金融領域應用</a:t>
          </a:r>
          <a:endParaRPr lang="zh-TW" altLang="en-US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A81B316A-3908-4A81-BD68-ACFD7B9229A4}" type="parTrans" cxnId="{0829A8E6-D5E6-4C04-AE84-13AB97AE4669}">
      <dgm:prSet/>
      <dgm:spPr/>
      <dgm:t>
        <a:bodyPr/>
        <a:lstStyle/>
        <a:p>
          <a:endParaRPr lang="zh-TW" altLang="en-US"/>
        </a:p>
      </dgm:t>
    </dgm:pt>
    <dgm:pt modelId="{C15CDD8B-E0AC-497A-AA61-0A8CC71218F9}" type="sibTrans" cxnId="{0829A8E6-D5E6-4C04-AE84-13AB97AE4669}">
      <dgm:prSet/>
      <dgm:spPr/>
      <dgm:t>
        <a:bodyPr/>
        <a:lstStyle/>
        <a:p>
          <a:endParaRPr lang="zh-TW" altLang="en-US"/>
        </a:p>
      </dgm:t>
    </dgm:pt>
    <dgm:pt modelId="{2FBA1BC0-53D8-4461-94C3-B9B28A30B8B6}">
      <dgm:prSet phldrT="[文字]" custT="1"/>
      <dgm:spPr/>
      <dgm:t>
        <a:bodyPr/>
        <a:lstStyle/>
        <a:p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區塊鏈</a:t>
          </a:r>
          <a:r>
            <a:rPr lang="en-US" altLang="zh-TW" sz="1400" b="1" dirty="0" smtClean="0">
              <a:latin typeface="微軟正黑體" pitchFamily="34" charset="-120"/>
              <a:ea typeface="微軟正黑體" pitchFamily="34" charset="-120"/>
            </a:rPr>
            <a:t>3.0 </a:t>
          </a:r>
          <a:r>
            <a:rPr lang="zh-TW" altLang="en-US" sz="1400" b="1" dirty="0" smtClean="0">
              <a:latin typeface="微軟正黑體" pitchFamily="34" charset="-120"/>
              <a:ea typeface="微軟正黑體" pitchFamily="34" charset="-120"/>
            </a:rPr>
            <a:t>非金融領域應用</a:t>
          </a:r>
          <a:endParaRPr lang="zh-TW" altLang="en-US" sz="1400" b="1" dirty="0">
            <a:latin typeface="微軟正黑體" pitchFamily="34" charset="-120"/>
            <a:ea typeface="微軟正黑體" pitchFamily="34" charset="-120"/>
          </a:endParaRPr>
        </a:p>
      </dgm:t>
    </dgm:pt>
    <dgm:pt modelId="{3540C257-AAB9-497E-828D-694298249287}" type="parTrans" cxnId="{D3922AB6-C907-4A27-81EB-0F90E20435C5}">
      <dgm:prSet/>
      <dgm:spPr/>
      <dgm:t>
        <a:bodyPr/>
        <a:lstStyle/>
        <a:p>
          <a:endParaRPr lang="zh-TW" altLang="en-US"/>
        </a:p>
      </dgm:t>
    </dgm:pt>
    <dgm:pt modelId="{9CA4A680-0F74-409A-A083-25B0D33DC7AD}" type="sibTrans" cxnId="{D3922AB6-C907-4A27-81EB-0F90E20435C5}">
      <dgm:prSet/>
      <dgm:spPr/>
      <dgm:t>
        <a:bodyPr/>
        <a:lstStyle/>
        <a:p>
          <a:endParaRPr lang="zh-TW" altLang="en-US"/>
        </a:p>
      </dgm:t>
    </dgm:pt>
    <dgm:pt modelId="{C1B2A667-2103-4D66-8490-CA9FC74D35EC}" type="pres">
      <dgm:prSet presAssocID="{7429C214-A4A1-44A1-BC51-F428B238A4D7}" presName="Name0" presStyleCnt="0">
        <dgm:presLayoutVars>
          <dgm:dir/>
          <dgm:resizeHandles val="exact"/>
        </dgm:presLayoutVars>
      </dgm:prSet>
      <dgm:spPr/>
    </dgm:pt>
    <dgm:pt modelId="{500474CD-2D19-45AB-B87E-CD9E5CB436A7}" type="pres">
      <dgm:prSet presAssocID="{8AC82702-A328-41D8-B2A4-93E1D2A5B914}" presName="node" presStyleLbl="node1" presStyleIdx="0" presStyleCnt="3" custScaleX="212628" custScaleY="545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78CE742-6687-47DE-9743-49E58367E754}" type="pres">
      <dgm:prSet presAssocID="{80232B2C-4431-402E-85C1-832849687F13}" presName="sibTrans" presStyleLbl="sibTrans2D1" presStyleIdx="0" presStyleCnt="2" custScaleX="90379" custScaleY="53104"/>
      <dgm:spPr/>
      <dgm:t>
        <a:bodyPr/>
        <a:lstStyle/>
        <a:p>
          <a:endParaRPr lang="zh-TW" altLang="en-US"/>
        </a:p>
      </dgm:t>
    </dgm:pt>
    <dgm:pt modelId="{031D7A41-5DAF-462A-A6D4-AAC946E90B77}" type="pres">
      <dgm:prSet presAssocID="{80232B2C-4431-402E-85C1-832849687F13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7FD1B0F1-0FCC-49A8-98EC-E24947650538}" type="pres">
      <dgm:prSet presAssocID="{56EB421E-33DD-443B-8AD3-FCB3BDD606FB}" presName="node" presStyleLbl="node1" presStyleIdx="1" presStyleCnt="3" custScaleX="212628" custScaleY="545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A34D43-5FA6-4F13-AA17-70D1F721CC8F}" type="pres">
      <dgm:prSet presAssocID="{C15CDD8B-E0AC-497A-AA61-0A8CC71218F9}" presName="sibTrans" presStyleLbl="sibTrans2D1" presStyleIdx="1" presStyleCnt="2" custScaleX="90379" custScaleY="53104"/>
      <dgm:spPr/>
      <dgm:t>
        <a:bodyPr/>
        <a:lstStyle/>
        <a:p>
          <a:endParaRPr lang="zh-TW" altLang="en-US"/>
        </a:p>
      </dgm:t>
    </dgm:pt>
    <dgm:pt modelId="{144C0562-BB34-4B16-B458-7FBC69224475}" type="pres">
      <dgm:prSet presAssocID="{C15CDD8B-E0AC-497A-AA61-0A8CC71218F9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366ACA9B-7CFA-4A51-98AB-836A1B8B60D4}" type="pres">
      <dgm:prSet presAssocID="{2FBA1BC0-53D8-4461-94C3-B9B28A30B8B6}" presName="node" presStyleLbl="node1" presStyleIdx="2" presStyleCnt="3" custScaleX="212628" custScaleY="545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CAE51C8-70D7-493C-805E-02C66B14711F}" type="presOf" srcId="{C15CDD8B-E0AC-497A-AA61-0A8CC71218F9}" destId="{59A34D43-5FA6-4F13-AA17-70D1F721CC8F}" srcOrd="0" destOrd="0" presId="urn:microsoft.com/office/officeart/2005/8/layout/process1"/>
    <dgm:cxn modelId="{3B2346B4-A534-4E6C-BB1D-58A3E9D6ED39}" type="presOf" srcId="{80232B2C-4431-402E-85C1-832849687F13}" destId="{078CE742-6687-47DE-9743-49E58367E754}" srcOrd="0" destOrd="0" presId="urn:microsoft.com/office/officeart/2005/8/layout/process1"/>
    <dgm:cxn modelId="{CF2F540E-2F6F-4BEA-B12B-CD27A4C57A6F}" type="presOf" srcId="{7429C214-A4A1-44A1-BC51-F428B238A4D7}" destId="{C1B2A667-2103-4D66-8490-CA9FC74D35EC}" srcOrd="0" destOrd="0" presId="urn:microsoft.com/office/officeart/2005/8/layout/process1"/>
    <dgm:cxn modelId="{26DB972D-28E6-4511-82E4-CFEAC2C950FD}" type="presOf" srcId="{8AC82702-A328-41D8-B2A4-93E1D2A5B914}" destId="{500474CD-2D19-45AB-B87E-CD9E5CB436A7}" srcOrd="0" destOrd="0" presId="urn:microsoft.com/office/officeart/2005/8/layout/process1"/>
    <dgm:cxn modelId="{B4D0EA3E-919F-4546-B270-9774B4629CF3}" srcId="{7429C214-A4A1-44A1-BC51-F428B238A4D7}" destId="{8AC82702-A328-41D8-B2A4-93E1D2A5B914}" srcOrd="0" destOrd="0" parTransId="{871426DB-3439-49EA-A186-DA92C5982982}" sibTransId="{80232B2C-4431-402E-85C1-832849687F13}"/>
    <dgm:cxn modelId="{FF4A8131-B939-4C4A-AA99-A90C0716A9B7}" type="presOf" srcId="{80232B2C-4431-402E-85C1-832849687F13}" destId="{031D7A41-5DAF-462A-A6D4-AAC946E90B77}" srcOrd="1" destOrd="0" presId="urn:microsoft.com/office/officeart/2005/8/layout/process1"/>
    <dgm:cxn modelId="{D3922AB6-C907-4A27-81EB-0F90E20435C5}" srcId="{7429C214-A4A1-44A1-BC51-F428B238A4D7}" destId="{2FBA1BC0-53D8-4461-94C3-B9B28A30B8B6}" srcOrd="2" destOrd="0" parTransId="{3540C257-AAB9-497E-828D-694298249287}" sibTransId="{9CA4A680-0F74-409A-A083-25B0D33DC7AD}"/>
    <dgm:cxn modelId="{877479C6-6DD3-460D-AFD9-E3E0F1B1243B}" type="presOf" srcId="{56EB421E-33DD-443B-8AD3-FCB3BDD606FB}" destId="{7FD1B0F1-0FCC-49A8-98EC-E24947650538}" srcOrd="0" destOrd="0" presId="urn:microsoft.com/office/officeart/2005/8/layout/process1"/>
    <dgm:cxn modelId="{0829A8E6-D5E6-4C04-AE84-13AB97AE4669}" srcId="{7429C214-A4A1-44A1-BC51-F428B238A4D7}" destId="{56EB421E-33DD-443B-8AD3-FCB3BDD606FB}" srcOrd="1" destOrd="0" parTransId="{A81B316A-3908-4A81-BD68-ACFD7B9229A4}" sibTransId="{C15CDD8B-E0AC-497A-AA61-0A8CC71218F9}"/>
    <dgm:cxn modelId="{5635D09F-BD1A-4C8C-AAB6-0874A884B69B}" type="presOf" srcId="{C15CDD8B-E0AC-497A-AA61-0A8CC71218F9}" destId="{144C0562-BB34-4B16-B458-7FBC69224475}" srcOrd="1" destOrd="0" presId="urn:microsoft.com/office/officeart/2005/8/layout/process1"/>
    <dgm:cxn modelId="{5F57A2B0-2106-4AB4-AF75-2F3A26CFAF02}" type="presOf" srcId="{2FBA1BC0-53D8-4461-94C3-B9B28A30B8B6}" destId="{366ACA9B-7CFA-4A51-98AB-836A1B8B60D4}" srcOrd="0" destOrd="0" presId="urn:microsoft.com/office/officeart/2005/8/layout/process1"/>
    <dgm:cxn modelId="{11336702-581D-45AF-AB7E-3B183E9AEA57}" type="presParOf" srcId="{C1B2A667-2103-4D66-8490-CA9FC74D35EC}" destId="{500474CD-2D19-45AB-B87E-CD9E5CB436A7}" srcOrd="0" destOrd="0" presId="urn:microsoft.com/office/officeart/2005/8/layout/process1"/>
    <dgm:cxn modelId="{2FECCB3E-F744-4391-85EA-640CB3D58B30}" type="presParOf" srcId="{C1B2A667-2103-4D66-8490-CA9FC74D35EC}" destId="{078CE742-6687-47DE-9743-49E58367E754}" srcOrd="1" destOrd="0" presId="urn:microsoft.com/office/officeart/2005/8/layout/process1"/>
    <dgm:cxn modelId="{CF1E5016-73A0-44CE-BBB9-FECEFFDCC2E7}" type="presParOf" srcId="{078CE742-6687-47DE-9743-49E58367E754}" destId="{031D7A41-5DAF-462A-A6D4-AAC946E90B77}" srcOrd="0" destOrd="0" presId="urn:microsoft.com/office/officeart/2005/8/layout/process1"/>
    <dgm:cxn modelId="{A9074902-2A62-4011-B691-86223E925647}" type="presParOf" srcId="{C1B2A667-2103-4D66-8490-CA9FC74D35EC}" destId="{7FD1B0F1-0FCC-49A8-98EC-E24947650538}" srcOrd="2" destOrd="0" presId="urn:microsoft.com/office/officeart/2005/8/layout/process1"/>
    <dgm:cxn modelId="{8A8FB376-A4C8-496D-ACAF-B19B66E9C8CA}" type="presParOf" srcId="{C1B2A667-2103-4D66-8490-CA9FC74D35EC}" destId="{59A34D43-5FA6-4F13-AA17-70D1F721CC8F}" srcOrd="3" destOrd="0" presId="urn:microsoft.com/office/officeart/2005/8/layout/process1"/>
    <dgm:cxn modelId="{B51FDFBF-1608-4F28-8879-6CE6D7D0E276}" type="presParOf" srcId="{59A34D43-5FA6-4F13-AA17-70D1F721CC8F}" destId="{144C0562-BB34-4B16-B458-7FBC69224475}" srcOrd="0" destOrd="0" presId="urn:microsoft.com/office/officeart/2005/8/layout/process1"/>
    <dgm:cxn modelId="{05AE9E2A-3BEB-4D76-AE30-6CE0A17D6535}" type="presParOf" srcId="{C1B2A667-2103-4D66-8490-CA9FC74D35EC}" destId="{366ACA9B-7CFA-4A51-98AB-836A1B8B60D4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60DACA-E6C5-4899-B0A0-B9D809C45EA7}">
      <dsp:nvSpPr>
        <dsp:cNvPr id="0" name=""/>
        <dsp:cNvSpPr/>
      </dsp:nvSpPr>
      <dsp:spPr>
        <a:xfrm>
          <a:off x="540415" y="586649"/>
          <a:ext cx="6503339" cy="2433366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567F9-5900-40C7-AE79-47F25EF3C163}">
      <dsp:nvSpPr>
        <dsp:cNvPr id="0" name=""/>
        <dsp:cNvSpPr/>
      </dsp:nvSpPr>
      <dsp:spPr>
        <a:xfrm>
          <a:off x="1481" y="1396731"/>
          <a:ext cx="947651" cy="8069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交易發起</a:t>
          </a:r>
          <a:endParaRPr lang="zh-TW" altLang="en-US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0872" y="1436122"/>
        <a:ext cx="868869" cy="728154"/>
      </dsp:txXfrm>
    </dsp:sp>
    <dsp:sp modelId="{7981599C-D55D-4C1F-81FC-647939E6CD1B}">
      <dsp:nvSpPr>
        <dsp:cNvPr id="0" name=""/>
        <dsp:cNvSpPr/>
      </dsp:nvSpPr>
      <dsp:spPr>
        <a:xfrm>
          <a:off x="1107074" y="1396731"/>
          <a:ext cx="947651" cy="8069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交易前驗證</a:t>
          </a:r>
          <a:endParaRPr lang="zh-TW" altLang="en-US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1146465" y="1436122"/>
        <a:ext cx="868869" cy="728154"/>
      </dsp:txXfrm>
    </dsp:sp>
    <dsp:sp modelId="{65ECC609-0205-44D8-9511-06278D42254E}">
      <dsp:nvSpPr>
        <dsp:cNvPr id="0" name=""/>
        <dsp:cNvSpPr/>
      </dsp:nvSpPr>
      <dsp:spPr>
        <a:xfrm>
          <a:off x="2212667" y="1396731"/>
          <a:ext cx="947651" cy="8069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交易審批</a:t>
          </a:r>
          <a:endParaRPr lang="zh-TW" altLang="en-US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252058" y="1436122"/>
        <a:ext cx="868869" cy="728154"/>
      </dsp:txXfrm>
    </dsp:sp>
    <dsp:sp modelId="{FC2E8901-D3F7-4B31-9367-113F0CD7F393}">
      <dsp:nvSpPr>
        <dsp:cNvPr id="0" name=""/>
        <dsp:cNvSpPr/>
      </dsp:nvSpPr>
      <dsp:spPr>
        <a:xfrm>
          <a:off x="3318259" y="1396731"/>
          <a:ext cx="947651" cy="8069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合約簽訂</a:t>
          </a:r>
          <a:endParaRPr lang="zh-TW" altLang="en-US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3357650" y="1436122"/>
        <a:ext cx="868869" cy="728154"/>
      </dsp:txXfrm>
    </dsp:sp>
    <dsp:sp modelId="{DC37399B-EDB9-40A3-A1CD-B912E29ED588}">
      <dsp:nvSpPr>
        <dsp:cNvPr id="0" name=""/>
        <dsp:cNvSpPr/>
      </dsp:nvSpPr>
      <dsp:spPr>
        <a:xfrm>
          <a:off x="4423852" y="1396731"/>
          <a:ext cx="947651" cy="8069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交易處理</a:t>
          </a:r>
          <a:endParaRPr lang="zh-TW" altLang="en-US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4463243" y="1436122"/>
        <a:ext cx="868869" cy="728154"/>
      </dsp:txXfrm>
    </dsp:sp>
    <dsp:sp modelId="{E55AA9B7-E0C7-40E3-B7F4-1A1FB4AEC397}">
      <dsp:nvSpPr>
        <dsp:cNvPr id="0" name=""/>
        <dsp:cNvSpPr/>
      </dsp:nvSpPr>
      <dsp:spPr>
        <a:xfrm>
          <a:off x="5529445" y="1396731"/>
          <a:ext cx="947651" cy="8069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帳務處理</a:t>
          </a:r>
          <a:endParaRPr lang="zh-TW" altLang="en-US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5568836" y="1436122"/>
        <a:ext cx="868869" cy="728154"/>
      </dsp:txXfrm>
    </dsp:sp>
    <dsp:sp modelId="{F28C0D28-E9AB-4518-AC48-A53F13739175}">
      <dsp:nvSpPr>
        <dsp:cNvPr id="0" name=""/>
        <dsp:cNvSpPr/>
      </dsp:nvSpPr>
      <dsp:spPr>
        <a:xfrm>
          <a:off x="6635038" y="1396731"/>
          <a:ext cx="947651" cy="806936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交易完成</a:t>
          </a:r>
          <a:endParaRPr lang="zh-TW" altLang="en-US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6674429" y="1436122"/>
        <a:ext cx="868869" cy="728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474CD-2D19-45AB-B87E-CD9E5CB436A7}">
      <dsp:nvSpPr>
        <dsp:cNvPr id="0" name=""/>
        <dsp:cNvSpPr/>
      </dsp:nvSpPr>
      <dsp:spPr>
        <a:xfrm>
          <a:off x="7932" y="330426"/>
          <a:ext cx="2384019" cy="419266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區塊鏈</a:t>
          </a:r>
          <a:r>
            <a:rPr lang="en-US" altLang="zh-TW" sz="1400" b="1" kern="1200" dirty="0" smtClean="0">
              <a:latin typeface="微軟正黑體" pitchFamily="34" charset="-120"/>
              <a:ea typeface="微軟正黑體" pitchFamily="34" charset="-120"/>
            </a:rPr>
            <a:t>1.0 </a:t>
          </a: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數位貨幣</a:t>
          </a:r>
          <a:endParaRPr lang="zh-TW" altLang="en-US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0212" y="342706"/>
        <a:ext cx="2359459" cy="394706"/>
      </dsp:txXfrm>
    </dsp:sp>
    <dsp:sp modelId="{078CE742-6687-47DE-9743-49E58367E754}">
      <dsp:nvSpPr>
        <dsp:cNvPr id="0" name=""/>
        <dsp:cNvSpPr/>
      </dsp:nvSpPr>
      <dsp:spPr>
        <a:xfrm>
          <a:off x="2515507" y="466229"/>
          <a:ext cx="214828" cy="147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2515507" y="495761"/>
        <a:ext cx="170530" cy="88597"/>
      </dsp:txXfrm>
    </dsp:sp>
    <dsp:sp modelId="{7FD1B0F1-0FCC-49A8-98EC-E24947650538}">
      <dsp:nvSpPr>
        <dsp:cNvPr id="0" name=""/>
        <dsp:cNvSpPr/>
      </dsp:nvSpPr>
      <dsp:spPr>
        <a:xfrm>
          <a:off x="2840438" y="330426"/>
          <a:ext cx="2384019" cy="419266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17936"/>
            <a:satOff val="-2012"/>
            <a:lumOff val="128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區塊鏈</a:t>
          </a:r>
          <a:r>
            <a:rPr lang="en-US" altLang="zh-TW" sz="1400" b="1" kern="1200" dirty="0" smtClean="0">
              <a:latin typeface="微軟正黑體" pitchFamily="34" charset="-120"/>
              <a:ea typeface="微軟正黑體" pitchFamily="34" charset="-120"/>
            </a:rPr>
            <a:t>2.0 </a:t>
          </a: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金融領域應用</a:t>
          </a:r>
          <a:endParaRPr lang="zh-TW" altLang="en-US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852718" y="342706"/>
        <a:ext cx="2359459" cy="394706"/>
      </dsp:txXfrm>
    </dsp:sp>
    <dsp:sp modelId="{59A34D43-5FA6-4F13-AA17-70D1F721CC8F}">
      <dsp:nvSpPr>
        <dsp:cNvPr id="0" name=""/>
        <dsp:cNvSpPr/>
      </dsp:nvSpPr>
      <dsp:spPr>
        <a:xfrm>
          <a:off x="5348013" y="466229"/>
          <a:ext cx="214828" cy="1476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5851"/>
            <a:satOff val="-4207"/>
            <a:lumOff val="230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600" kern="1200"/>
        </a:p>
      </dsp:txBody>
      <dsp:txXfrm>
        <a:off x="5348013" y="495761"/>
        <a:ext cx="170530" cy="88597"/>
      </dsp:txXfrm>
    </dsp:sp>
    <dsp:sp modelId="{366ACA9B-7CFA-4A51-98AB-836A1B8B60D4}">
      <dsp:nvSpPr>
        <dsp:cNvPr id="0" name=""/>
        <dsp:cNvSpPr/>
      </dsp:nvSpPr>
      <dsp:spPr>
        <a:xfrm>
          <a:off x="5672944" y="330426"/>
          <a:ext cx="2384019" cy="419266"/>
        </a:xfrm>
        <a:prstGeom prst="roundRect">
          <a:avLst>
            <a:gd name="adj" fmla="val 10000"/>
          </a:avLst>
        </a:prstGeom>
        <a:solidFill>
          <a:schemeClr val="accent2">
            <a:shade val="80000"/>
            <a:hueOff val="-35872"/>
            <a:satOff val="-4024"/>
            <a:lumOff val="256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區塊鏈</a:t>
          </a:r>
          <a:r>
            <a:rPr lang="en-US" altLang="zh-TW" sz="1400" b="1" kern="1200" dirty="0" smtClean="0">
              <a:latin typeface="微軟正黑體" pitchFamily="34" charset="-120"/>
              <a:ea typeface="微軟正黑體" pitchFamily="34" charset="-120"/>
            </a:rPr>
            <a:t>3.0 </a:t>
          </a:r>
          <a:r>
            <a:rPr lang="zh-TW" altLang="en-US" sz="1400" b="1" kern="1200" dirty="0" smtClean="0">
              <a:latin typeface="微軟正黑體" pitchFamily="34" charset="-120"/>
              <a:ea typeface="微軟正黑體" pitchFamily="34" charset="-120"/>
            </a:rPr>
            <a:t>非金融領域應用</a:t>
          </a:r>
          <a:endParaRPr lang="zh-TW" altLang="en-US" sz="14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5685224" y="342706"/>
        <a:ext cx="2359459" cy="394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495300" eaLnBrk="0" hangingPunct="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495300" eaLnBrk="0" hangingPunct="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A3D6F89E-5362-4656-960A-9F6D478A1FC0}" type="datetimeFigureOut">
              <a:rPr lang="zh-TW" altLang="en-US"/>
              <a:pPr>
                <a:defRPr/>
              </a:pPr>
              <a:t>2018/8/30</a:t>
            </a:fld>
            <a:endParaRPr lang="en-US" altLang="zh-TW"/>
          </a:p>
        </p:txBody>
      </p:sp>
      <p:sp>
        <p:nvSpPr>
          <p:cNvPr id="140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495300" eaLnBrk="0" hangingPunct="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40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495300" eaLnBrk="0" hangingPunct="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7BD6A23C-7E52-45B3-8D26-2C42C5BA842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998749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4953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4953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2F21D1BA-6B9F-47DA-A8F6-C0DF35A03C97}" type="datetimeFigureOut">
              <a:rPr lang="zh-TW" altLang="en-US"/>
              <a:pPr>
                <a:defRPr/>
              </a:pPr>
              <a:t>2018/8/30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0600" y="768350"/>
            <a:ext cx="51181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4953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4953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fld id="{5FAD291C-6D2E-4DD1-BF04-0FBBC1CDA1C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401324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1434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7F4E064F-07D1-4C0E-A52E-1703E9AC20BF}" type="slidenum">
              <a:rPr lang="zh-TW" altLang="en-US">
                <a:latin typeface="Arial" charset="0"/>
              </a:rPr>
              <a:pPr eaLnBrk="1" hangingPunct="1"/>
              <a:t>8</a:t>
            </a:fld>
            <a:endParaRPr lang="en-US" altLang="zh-TW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1638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C275EFB-3E19-47FC-B6DA-77B03F5791CB}" type="slidenum">
              <a:rPr lang="zh-TW" altLang="en-US">
                <a:latin typeface="Arial" charset="0"/>
              </a:rPr>
              <a:pPr eaLnBrk="1" hangingPunct="1"/>
              <a:t>35</a:t>
            </a:fld>
            <a:endParaRPr lang="en-US" altLang="zh-TW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16388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C275EFB-3E19-47FC-B6DA-77B03F5791CB}" type="slidenum">
              <a:rPr lang="zh-TW" altLang="en-US">
                <a:latin typeface="Arial" charset="0"/>
              </a:rPr>
              <a:pPr eaLnBrk="1" hangingPunct="1"/>
              <a:t>36</a:t>
            </a:fld>
            <a:endParaRPr lang="en-US" altLang="zh-TW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92188" y="768350"/>
            <a:ext cx="5114925" cy="3836988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TW" altLang="en-US"/>
          </a:p>
        </p:txBody>
      </p:sp>
      <p:sp>
        <p:nvSpPr>
          <p:cNvPr id="19460" name="投影片編號版面配置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defTabSz="4953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953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/>
            <a:fld id="{29752FA7-5A34-43F5-AE0A-A4013E0FF612}" type="slidenum">
              <a:rPr lang="zh-TW" altLang="en-US">
                <a:latin typeface="Arial" charset="0"/>
              </a:rPr>
              <a:pPr eaLnBrk="1" hangingPunct="1"/>
              <a:t>37</a:t>
            </a:fld>
            <a:endParaRPr lang="en-US" altLang="zh-TW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457200" y="1981200"/>
            <a:ext cx="8001000" cy="2743200"/>
          </a:xfrm>
        </p:spPr>
        <p:txBody>
          <a:bodyPr/>
          <a:lstStyle>
            <a:lvl1pPr>
              <a:defRPr>
                <a:solidFill>
                  <a:srgbClr val="31323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457200" y="4952999"/>
            <a:ext cx="8001000" cy="838200"/>
          </a:xfrm>
        </p:spPr>
        <p:txBody>
          <a:bodyPr/>
          <a:lstStyle>
            <a:lvl1pPr marL="0" indent="0" algn="l">
              <a:buNone/>
              <a:defRPr>
                <a:solidFill>
                  <a:srgbClr val="31323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9810FF-86AF-4215-9107-05DDF07240E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27782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微軟正黑體" pitchFamily="34" charset="-120"/>
                <a:ea typeface="微軟正黑體" pitchFamily="34" charset="-12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994611-EF8B-45BC-A3D8-6C1769EFDA8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76175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28800"/>
            <a:ext cx="4038600" cy="4824536"/>
          </a:xfrm>
        </p:spPr>
        <p:txBody>
          <a:bodyPr/>
          <a:lstStyle>
            <a:lvl1pPr>
              <a:defRPr sz="2800">
                <a:latin typeface="微軟正黑體" pitchFamily="34" charset="-120"/>
                <a:ea typeface="微軟正黑體" pitchFamily="34" charset="-120"/>
              </a:defRPr>
            </a:lvl1pPr>
            <a:lvl2pPr>
              <a:defRPr sz="2400">
                <a:latin typeface="微軟正黑體" pitchFamily="34" charset="-120"/>
                <a:ea typeface="微軟正黑體" pitchFamily="34" charset="-120"/>
              </a:defRPr>
            </a:lvl2pPr>
            <a:lvl3pPr>
              <a:defRPr sz="2000">
                <a:latin typeface="微軟正黑體" pitchFamily="34" charset="-120"/>
                <a:ea typeface="微軟正黑體" pitchFamily="34" charset="-120"/>
              </a:defRPr>
            </a:lvl3pPr>
            <a:lvl4pPr>
              <a:defRPr sz="1800">
                <a:latin typeface="微軟正黑體" pitchFamily="34" charset="-120"/>
                <a:ea typeface="微軟正黑體" pitchFamily="34" charset="-120"/>
              </a:defRPr>
            </a:lvl4pPr>
            <a:lvl5pPr>
              <a:defRPr sz="1800">
                <a:latin typeface="微軟正黑體" pitchFamily="34" charset="-120"/>
                <a:ea typeface="微軟正黑體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28800"/>
            <a:ext cx="4038600" cy="4824536"/>
          </a:xfrm>
        </p:spPr>
        <p:txBody>
          <a:bodyPr/>
          <a:lstStyle>
            <a:lvl1pPr>
              <a:defRPr sz="2800">
                <a:latin typeface="微軟正黑體" pitchFamily="34" charset="-120"/>
                <a:ea typeface="微軟正黑體" pitchFamily="34" charset="-120"/>
              </a:defRPr>
            </a:lvl1pPr>
            <a:lvl2pPr>
              <a:defRPr sz="2400">
                <a:latin typeface="微軟正黑體" pitchFamily="34" charset="-120"/>
                <a:ea typeface="微軟正黑體" pitchFamily="34" charset="-120"/>
              </a:defRPr>
            </a:lvl2pPr>
            <a:lvl3pPr>
              <a:defRPr sz="2000">
                <a:latin typeface="微軟正黑體" pitchFamily="34" charset="-120"/>
                <a:ea typeface="微軟正黑體" pitchFamily="34" charset="-120"/>
              </a:defRPr>
            </a:lvl3pPr>
            <a:lvl4pPr>
              <a:defRPr sz="1800">
                <a:latin typeface="微軟正黑體" pitchFamily="34" charset="-120"/>
                <a:ea typeface="微軟正黑體" pitchFamily="34" charset="-120"/>
              </a:defRPr>
            </a:lvl4pPr>
            <a:lvl5pPr>
              <a:defRPr sz="1800">
                <a:latin typeface="微軟正黑體" pitchFamily="34" charset="-120"/>
                <a:ea typeface="微軟正黑體" pitchFamily="34" charset="-12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7FF05-6A2D-4249-B638-9539FA5AA7F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9782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3B74E-B268-48C8-A90F-D3DFBE121D9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3062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A03C64-A635-4027-8FE4-020749C6507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9" name="文字版面配置區 8"/>
          <p:cNvSpPr>
            <a:spLocks noGrp="1"/>
          </p:cNvSpPr>
          <p:nvPr>
            <p:ph type="body" sz="quarter" idx="11"/>
          </p:nvPr>
        </p:nvSpPr>
        <p:spPr>
          <a:xfrm>
            <a:off x="539552" y="1484313"/>
            <a:ext cx="8135937" cy="5113337"/>
          </a:xfrm>
          <a:noFill/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755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BA7FC0-1FF6-4DFD-B299-18187BA00DF4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33676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8229600" cy="297497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32853-19F4-44D0-AEB4-F4C858BA255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946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idx="13"/>
          </p:nvPr>
        </p:nvSpPr>
        <p:spPr>
          <a:xfrm>
            <a:off x="457200" y="990600"/>
            <a:ext cx="8229600" cy="480059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lvl="0"/>
            <a:endParaRPr lang="en-US" noProof="0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7B409B-8358-4DFC-99EB-A8FD880AEB9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25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E5D7CE-1223-4BF6-8CB5-04CD8FC2427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2389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362200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9C6129-4EFD-4777-A6F6-9E95F4D6348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208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latin typeface="微軟正黑體" pitchFamily="34" charset="-120"/>
                <a:ea typeface="微軟正黑體" pitchFamily="34" charset="-12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微軟正黑體" pitchFamily="34" charset="-120"/>
                <a:ea typeface="微軟正黑體" pitchFamily="34" charset="-12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0370DE-93EF-4F7E-AAF3-8A42B77F95D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1640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90872" y="1556792"/>
            <a:ext cx="8229600" cy="4896544"/>
          </a:xfrm>
        </p:spPr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</a:defRPr>
            </a:lvl1pPr>
            <a:lvl2pPr>
              <a:defRPr>
                <a:latin typeface="微軟正黑體" pitchFamily="34" charset="-120"/>
                <a:ea typeface="微軟正黑體" pitchFamily="34" charset="-12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1D11D-9953-4191-BE5A-12EE05794E3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143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Brand-B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6227"/>
          <a:stretch>
            <a:fillRect/>
          </a:stretch>
        </p:blipFill>
        <p:spPr bwMode="auto">
          <a:xfrm>
            <a:off x="0" y="620713"/>
            <a:ext cx="91440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981200"/>
            <a:ext cx="8229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  <a:endParaRPr lang="en-US" altLang="zh-TW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5105400"/>
            <a:ext cx="82296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8488" y="730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/>
            </a:lvl1pPr>
          </a:lstStyle>
          <a:p>
            <a:pPr>
              <a:defRPr/>
            </a:pPr>
            <a:fld id="{E7990442-0B59-489E-B47F-2A780A8A175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44208" y="6567155"/>
            <a:ext cx="250581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914400" eaLnBrk="1" hangingPunct="1">
              <a:defRPr/>
            </a:pPr>
            <a:r>
              <a:rPr lang="zh-TW" altLang="en-US" sz="1000" dirty="0">
                <a:solidFill>
                  <a:srgbClr val="808080"/>
                </a:solidFill>
                <a:latin typeface="Calibri" pitchFamily="34" charset="0"/>
                <a:ea typeface="新細明體" pitchFamily="18" charset="-120"/>
              </a:rPr>
              <a:t>Ⓒ</a:t>
            </a:r>
            <a:r>
              <a:rPr lang="en-US" altLang="zh-TW" sz="1000" dirty="0">
                <a:solidFill>
                  <a:srgbClr val="808080"/>
                </a:solidFill>
                <a:latin typeface="Calibri" pitchFamily="34" charset="0"/>
                <a:ea typeface="新細明體" pitchFamily="18" charset="-120"/>
              </a:rPr>
              <a:t> EPISTAR Corporation. All Rights Reserved.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020273" y="88900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SECURITY C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rgbClr val="31323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313232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7400"/>
            <a:ext cx="8229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/>
        </p:nvSpPr>
        <p:spPr bwMode="auto">
          <a:xfrm>
            <a:off x="457200" y="5105400"/>
            <a:ext cx="82296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solidFill>
                  <a:srgbClr val="313232"/>
                </a:solidFill>
              </a:rPr>
              <a:t> ____ __ ____  _____ ____ ______</a:t>
            </a:r>
          </a:p>
        </p:txBody>
      </p:sp>
      <p:sp>
        <p:nvSpPr>
          <p:cNvPr id="2052" name="Text Placeholder 2"/>
          <p:cNvSpPr>
            <a:spLocks noGrp="1"/>
          </p:cNvSpPr>
          <p:nvPr/>
        </p:nvSpPr>
        <p:spPr bwMode="auto">
          <a:xfrm>
            <a:off x="457200" y="5105400"/>
            <a:ext cx="82296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>
                <a:solidFill>
                  <a:srgbClr val="313232"/>
                </a:solidFill>
              </a:rPr>
              <a:t>Click to edit Master text styles</a:t>
            </a:r>
          </a:p>
        </p:txBody>
      </p:sp>
      <p:pic>
        <p:nvPicPr>
          <p:cNvPr id="2053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69"/>
          <a:stretch>
            <a:fillRect/>
          </a:stretch>
        </p:blipFill>
        <p:spPr bwMode="auto">
          <a:xfrm>
            <a:off x="6350" y="649288"/>
            <a:ext cx="9137650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8488" y="730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/>
            </a:lvl1pPr>
          </a:lstStyle>
          <a:p>
            <a:pPr>
              <a:defRPr/>
            </a:pPr>
            <a:fld id="{A1AF3476-84A7-449A-BCC4-DD5AF456372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6444208" y="6567155"/>
            <a:ext cx="250581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914400" eaLnBrk="1" hangingPunct="1">
              <a:defRPr/>
            </a:pPr>
            <a:r>
              <a:rPr lang="zh-TW" altLang="en-US" sz="1000" dirty="0">
                <a:solidFill>
                  <a:srgbClr val="808080"/>
                </a:solidFill>
                <a:latin typeface="Calibri" pitchFamily="34" charset="0"/>
                <a:ea typeface="新細明體" pitchFamily="18" charset="-120"/>
              </a:rPr>
              <a:t>Ⓒ</a:t>
            </a:r>
            <a:r>
              <a:rPr lang="en-US" altLang="zh-TW" sz="1000" dirty="0">
                <a:solidFill>
                  <a:srgbClr val="808080"/>
                </a:solidFill>
                <a:latin typeface="Calibri" pitchFamily="34" charset="0"/>
                <a:ea typeface="新細明體" pitchFamily="18" charset="-120"/>
              </a:rPr>
              <a:t> EPISTAR Corporation. All Rights Reserved.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948489" y="88900"/>
            <a:ext cx="1799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SECURITY C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kern="1200">
          <a:solidFill>
            <a:srgbClr val="313232"/>
          </a:solidFill>
          <a:latin typeface="+mj-lt"/>
          <a:ea typeface="ＭＳ Ｐゴシック" pitchFamily="-106" charset="-128"/>
          <a:cs typeface="ＭＳ Ｐゴシック" pitchFamily="-106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>
          <a:solidFill>
            <a:srgbClr val="313232"/>
          </a:solidFill>
          <a:latin typeface="Calibri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FFFFFF"/>
          </a:solidFill>
          <a:latin typeface="+mn-lt"/>
          <a:ea typeface="ＭＳ Ｐゴシック" pitchFamily="-106" charset="-128"/>
          <a:cs typeface="ＭＳ Ｐゴシック" pitchFamily="-106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106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pic>
        <p:nvPicPr>
          <p:cNvPr id="3076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776288"/>
            <a:ext cx="9296400" cy="6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2663"/>
            <a:ext cx="91503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8488" y="730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>
                <a:ea typeface="新細明體" pitchFamily="18" charset="-120"/>
              </a:defRPr>
            </a:lvl1pPr>
          </a:lstStyle>
          <a:p>
            <a:pPr>
              <a:defRPr/>
            </a:pPr>
            <a:fld id="{A983E711-CECB-4CD0-BD97-095990FA2EB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3080" name="Picture 8" descr="white botto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032500"/>
            <a:ext cx="915035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6444208" y="5830397"/>
            <a:ext cx="250581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914400" eaLnBrk="1" hangingPunct="1">
              <a:defRPr/>
            </a:pPr>
            <a:r>
              <a:rPr lang="zh-TW" altLang="en-US" sz="1000" dirty="0">
                <a:solidFill>
                  <a:srgbClr val="808080"/>
                </a:solidFill>
                <a:latin typeface="Calibri" pitchFamily="34" charset="0"/>
                <a:ea typeface="新細明體" pitchFamily="18" charset="-120"/>
              </a:rPr>
              <a:t>Ⓒ</a:t>
            </a:r>
            <a:r>
              <a:rPr lang="en-US" altLang="zh-TW" sz="1000" dirty="0">
                <a:solidFill>
                  <a:srgbClr val="808080"/>
                </a:solidFill>
                <a:latin typeface="Calibri" pitchFamily="34" charset="0"/>
                <a:ea typeface="新細明體" pitchFamily="18" charset="-120"/>
              </a:rPr>
              <a:t> EPISTAR Corporation. All Rights Reserved.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948489" y="88900"/>
            <a:ext cx="1799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SECURITY C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313232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313232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313232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313232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400">
          <a:solidFill>
            <a:srgbClr val="313232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ts val="600"/>
        </a:spcAft>
        <a:buFont typeface="Arial" charset="0"/>
        <a:buChar char="•"/>
        <a:defRPr sz="3200" kern="1200">
          <a:solidFill>
            <a:srgbClr val="313232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ts val="600"/>
        </a:spcAft>
        <a:buFont typeface="Arial" charset="0"/>
        <a:buChar char="–"/>
        <a:defRPr sz="2800" kern="1200">
          <a:solidFill>
            <a:srgbClr val="313232"/>
          </a:solidFill>
          <a:latin typeface="+mn-lt"/>
          <a:ea typeface="ＭＳ Ｐゴシック" pitchFamily="-65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ts val="600"/>
        </a:spcAft>
        <a:buFont typeface="Arial" charset="0"/>
        <a:buChar char="•"/>
        <a:defRPr sz="2400" kern="1200">
          <a:solidFill>
            <a:srgbClr val="313232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ts val="600"/>
        </a:spcAft>
        <a:buFont typeface="Arial" charset="0"/>
        <a:buChar char="–"/>
        <a:defRPr sz="2000" kern="1200">
          <a:solidFill>
            <a:srgbClr val="313232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ts val="600"/>
        </a:spcAft>
        <a:buFont typeface="Arial" charset="0"/>
        <a:buChar char="»"/>
        <a:defRPr sz="2000" kern="1200">
          <a:solidFill>
            <a:srgbClr val="313232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828800"/>
            <a:ext cx="8229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pic>
        <p:nvPicPr>
          <p:cNvPr id="409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62663"/>
            <a:ext cx="9150350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8488" y="730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/>
            </a:lvl1pPr>
          </a:lstStyle>
          <a:p>
            <a:pPr>
              <a:defRPr/>
            </a:pPr>
            <a:fld id="{8D774DA8-4F63-44A9-A323-C1C7200EA762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4102" name="Picture 6" descr="white botto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6032500"/>
            <a:ext cx="9150350" cy="84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44208" y="5830397"/>
            <a:ext cx="250581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914400" eaLnBrk="1" hangingPunct="1">
              <a:defRPr/>
            </a:pPr>
            <a:r>
              <a:rPr lang="zh-TW" altLang="en-US" sz="1000" dirty="0">
                <a:solidFill>
                  <a:srgbClr val="808080"/>
                </a:solidFill>
                <a:latin typeface="Calibri" pitchFamily="34" charset="0"/>
                <a:ea typeface="新細明體" pitchFamily="18" charset="-120"/>
              </a:rPr>
              <a:t>Ⓒ</a:t>
            </a:r>
            <a:r>
              <a:rPr lang="en-US" altLang="zh-TW" sz="1000" dirty="0">
                <a:solidFill>
                  <a:srgbClr val="808080"/>
                </a:solidFill>
                <a:latin typeface="Calibri" pitchFamily="34" charset="0"/>
                <a:ea typeface="新細明體" pitchFamily="18" charset="-120"/>
              </a:rPr>
              <a:t> EPISTAR Corporation. All Rights Reserved.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948489" y="88900"/>
            <a:ext cx="1799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SECURITY C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CD0059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D0059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D0059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D0059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CD0059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>
          <a:solidFill>
            <a:srgbClr val="CD0059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>
          <a:solidFill>
            <a:srgbClr val="CD0059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>
          <a:solidFill>
            <a:srgbClr val="CD0059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>
          <a:solidFill>
            <a:srgbClr val="CD0059"/>
          </a:solidFill>
          <a:latin typeface="Calibri" pitchFamily="-65" charset="0"/>
          <a:ea typeface="ＭＳ Ｐゴシック" pitchFamily="-65" charset="-128"/>
          <a:cs typeface="ＭＳ Ｐゴシック" pitchFamily="-65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-65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rand-Ba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" r="6227"/>
          <a:stretch>
            <a:fillRect/>
          </a:stretch>
        </p:blipFill>
        <p:spPr bwMode="auto">
          <a:xfrm>
            <a:off x="0" y="620713"/>
            <a:ext cx="91440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981200"/>
            <a:ext cx="82296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title style</a:t>
            </a:r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5105400"/>
            <a:ext cx="822960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153605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48488" y="730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/>
            </a:lvl1pPr>
          </a:lstStyle>
          <a:p>
            <a:pPr>
              <a:defRPr/>
            </a:pPr>
            <a:fld id="{0B4240ED-7452-4757-BA3B-3C001B73E80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44208" y="6567155"/>
            <a:ext cx="250581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defTabSz="914400" eaLnBrk="1" hangingPunct="1">
              <a:defRPr/>
            </a:pPr>
            <a:r>
              <a:rPr lang="zh-TW" altLang="en-US" sz="1000" dirty="0">
                <a:solidFill>
                  <a:srgbClr val="808080"/>
                </a:solidFill>
                <a:latin typeface="Calibri" pitchFamily="34" charset="0"/>
                <a:ea typeface="新細明體" pitchFamily="18" charset="-120"/>
              </a:rPr>
              <a:t>Ⓒ</a:t>
            </a:r>
            <a:r>
              <a:rPr lang="en-US" altLang="zh-TW" sz="1000" dirty="0">
                <a:solidFill>
                  <a:srgbClr val="808080"/>
                </a:solidFill>
                <a:latin typeface="Calibri" pitchFamily="34" charset="0"/>
                <a:ea typeface="新細明體" pitchFamily="18" charset="-120"/>
              </a:rPr>
              <a:t> EPISTAR Corporation. All Rights Reserved.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948489" y="88899"/>
            <a:ext cx="1799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CONFIDENTIAL SECURITY C</a:t>
            </a:r>
            <a:endParaRPr lang="zh-TW" alt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5" r:id="rId5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313232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313232"/>
          </a:solidFill>
          <a:latin typeface="Calibri" pitchFamily="34" charset="0"/>
          <a:ea typeface="新細明體" pitchFamily="18" charset="-12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313232"/>
          </a:solidFill>
          <a:latin typeface="Calibri" pitchFamily="34" charset="0"/>
          <a:ea typeface="新細明體" pitchFamily="18" charset="-12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313232"/>
          </a:solidFill>
          <a:latin typeface="Calibri" pitchFamily="34" charset="0"/>
          <a:ea typeface="新細明體" pitchFamily="18" charset="-12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kumimoji="1" sz="4000">
          <a:solidFill>
            <a:srgbClr val="313232"/>
          </a:solidFill>
          <a:latin typeface="Calibri" pitchFamily="34" charset="0"/>
          <a:ea typeface="新細明體" pitchFamily="18" charset="-12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kumimoji="1" sz="4000">
          <a:solidFill>
            <a:srgbClr val="313232"/>
          </a:solidFill>
          <a:latin typeface="Calibri" pitchFamily="34" charset="0"/>
          <a:ea typeface="新細明體" pitchFamily="18" charset="-12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kumimoji="1" sz="4000">
          <a:solidFill>
            <a:srgbClr val="313232"/>
          </a:solidFill>
          <a:latin typeface="Calibri" pitchFamily="34" charset="0"/>
          <a:ea typeface="新細明體" pitchFamily="18" charset="-12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kumimoji="1" sz="4000">
          <a:solidFill>
            <a:srgbClr val="313232"/>
          </a:solidFill>
          <a:latin typeface="Calibri" pitchFamily="34" charset="0"/>
          <a:ea typeface="新細明體" pitchFamily="18" charset="-12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kumimoji="1" sz="4000">
          <a:solidFill>
            <a:srgbClr val="313232"/>
          </a:solidFill>
          <a:latin typeface="Calibri" pitchFamily="34" charset="0"/>
          <a:ea typeface="新細明體" pitchFamily="18" charset="-12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rgbClr val="313232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="" xmlns:a16="http://schemas.microsoft.com/office/drawing/2014/main" id="{02841BD1-4659-4429-9287-609E78919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區塊鏈投資趨勢與觀測</a:t>
            </a:r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="" xmlns:a16="http://schemas.microsoft.com/office/drawing/2014/main" id="{CADEA803-DC73-473D-9D23-11DCCA68C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Ruby Tseng (</a:t>
            </a:r>
            <a:r>
              <a:rPr lang="zh-TW" altLang="en-US" dirty="0" smtClean="0"/>
              <a:t>曾敏涵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各科技大廠區塊鏈領域布局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10</a:t>
            </a:fld>
            <a:endParaRPr lang="en-US" altLang="zh-TW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70" y="908720"/>
            <a:ext cx="8388424" cy="501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5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</a:t>
            </a:r>
            <a:r>
              <a:rPr lang="zh-TW" altLang="en-US" dirty="0" smtClean="0"/>
              <a:t>鏈應用場景</a:t>
            </a:r>
            <a:r>
              <a:rPr lang="en-US" altLang="zh-TW" dirty="0" smtClean="0"/>
              <a:t>-</a:t>
            </a:r>
            <a:r>
              <a:rPr lang="zh-TW" altLang="en-US" dirty="0" smtClean="0"/>
              <a:t>依領域分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11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1437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區塊鏈應用場景</a:t>
            </a:r>
            <a:r>
              <a:rPr lang="en-US" altLang="zh-TW" dirty="0" smtClean="0"/>
              <a:t>-</a:t>
            </a:r>
            <a:r>
              <a:rPr lang="zh-TW" altLang="en-US" dirty="0" smtClean="0"/>
              <a:t>金融業務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12</a:t>
            </a:fld>
            <a:endParaRPr lang="en-US" altLang="zh-TW"/>
          </a:p>
        </p:txBody>
      </p:sp>
      <p:pic>
        <p:nvPicPr>
          <p:cNvPr id="2050" name="Picture 2" descr="ãfinx blockchain png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40327" r="11217" b="39818"/>
          <a:stretch/>
        </p:blipFill>
        <p:spPr bwMode="auto">
          <a:xfrm>
            <a:off x="2771800" y="990600"/>
            <a:ext cx="1638678" cy="4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內容版面配置區 5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15" y="990600"/>
            <a:ext cx="7079969" cy="4800600"/>
          </a:xfrm>
        </p:spPr>
      </p:pic>
    </p:spTree>
    <p:extLst>
      <p:ext uri="{BB962C8B-B14F-4D97-AF65-F5344CB8AC3E}">
        <p14:creationId xmlns:p14="http://schemas.microsoft.com/office/powerpoint/2010/main" val="11921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區塊鏈應用場景</a:t>
            </a:r>
            <a:r>
              <a:rPr lang="en-US" altLang="zh-TW" dirty="0" smtClean="0"/>
              <a:t>-</a:t>
            </a:r>
            <a:r>
              <a:rPr lang="zh-TW" altLang="en-US" dirty="0" smtClean="0"/>
              <a:t>供應鏈</a:t>
            </a:r>
            <a:r>
              <a:rPr lang="en-US" altLang="zh-TW" dirty="0" smtClean="0"/>
              <a:t>/</a:t>
            </a:r>
            <a:r>
              <a:rPr lang="zh-TW" altLang="en-US" dirty="0" smtClean="0"/>
              <a:t>物流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13</a:t>
            </a:fld>
            <a:endParaRPr lang="en-US" altLang="zh-TW"/>
          </a:p>
        </p:txBody>
      </p:sp>
      <p:pic>
        <p:nvPicPr>
          <p:cNvPr id="2050" name="Picture 2" descr="ãfinx blockchain png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40327" r="11217" b="39818"/>
          <a:stretch/>
        </p:blipFill>
        <p:spPr bwMode="auto">
          <a:xfrm>
            <a:off x="2771800" y="990600"/>
            <a:ext cx="1638678" cy="4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79" y="990600"/>
            <a:ext cx="7652441" cy="4800600"/>
          </a:xfrm>
        </p:spPr>
      </p:pic>
    </p:spTree>
    <p:extLst>
      <p:ext uri="{BB962C8B-B14F-4D97-AF65-F5344CB8AC3E}">
        <p14:creationId xmlns:p14="http://schemas.microsoft.com/office/powerpoint/2010/main" val="178146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區塊鏈應用場景</a:t>
            </a:r>
            <a:r>
              <a:rPr lang="en-US" altLang="zh-TW" dirty="0" smtClean="0"/>
              <a:t>-</a:t>
            </a:r>
            <a:r>
              <a:rPr lang="zh-TW" altLang="en-US" dirty="0" smtClean="0"/>
              <a:t>醫療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14</a:t>
            </a:fld>
            <a:endParaRPr lang="en-US" altLang="zh-TW"/>
          </a:p>
        </p:txBody>
      </p:sp>
      <p:pic>
        <p:nvPicPr>
          <p:cNvPr id="2050" name="Picture 2" descr="ãfinx blockchain png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40327" r="11217" b="39818"/>
          <a:stretch/>
        </p:blipFill>
        <p:spPr bwMode="auto">
          <a:xfrm>
            <a:off x="2771800" y="990600"/>
            <a:ext cx="1638678" cy="4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3" y="990600"/>
            <a:ext cx="7461634" cy="4800600"/>
          </a:xfrm>
        </p:spPr>
      </p:pic>
    </p:spTree>
    <p:extLst>
      <p:ext uri="{BB962C8B-B14F-4D97-AF65-F5344CB8AC3E}">
        <p14:creationId xmlns:p14="http://schemas.microsoft.com/office/powerpoint/2010/main" val="164278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區塊鏈應用場景</a:t>
            </a:r>
            <a:r>
              <a:rPr lang="en-US" altLang="zh-TW" dirty="0" smtClean="0"/>
              <a:t>-</a:t>
            </a:r>
            <a:r>
              <a:rPr lang="zh-TW" altLang="en-US" dirty="0" smtClean="0"/>
              <a:t>能源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15</a:t>
            </a:fld>
            <a:endParaRPr lang="en-US" altLang="zh-TW"/>
          </a:p>
        </p:txBody>
      </p:sp>
      <p:pic>
        <p:nvPicPr>
          <p:cNvPr id="2050" name="Picture 2" descr="ãfinx blockchain png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40327" r="11217" b="39818"/>
          <a:stretch/>
        </p:blipFill>
        <p:spPr bwMode="auto">
          <a:xfrm>
            <a:off x="2771800" y="990600"/>
            <a:ext cx="1638678" cy="4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54" y="990600"/>
            <a:ext cx="7054092" cy="4800600"/>
          </a:xfrm>
        </p:spPr>
      </p:pic>
    </p:spTree>
    <p:extLst>
      <p:ext uri="{BB962C8B-B14F-4D97-AF65-F5344CB8AC3E}">
        <p14:creationId xmlns:p14="http://schemas.microsoft.com/office/powerpoint/2010/main" val="32004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區塊鏈應用場景</a:t>
            </a:r>
            <a:r>
              <a:rPr lang="en-US" altLang="zh-TW" dirty="0" smtClean="0"/>
              <a:t>-</a:t>
            </a:r>
            <a:r>
              <a:rPr lang="zh-TW" altLang="en-US" dirty="0" smtClean="0"/>
              <a:t>溯源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16</a:t>
            </a:fld>
            <a:endParaRPr lang="en-US" altLang="zh-TW"/>
          </a:p>
        </p:txBody>
      </p:sp>
      <p:pic>
        <p:nvPicPr>
          <p:cNvPr id="2050" name="Picture 2" descr="ãfinx blockchain png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40327" r="11217" b="39818"/>
          <a:stretch/>
        </p:blipFill>
        <p:spPr bwMode="auto">
          <a:xfrm>
            <a:off x="2771800" y="990600"/>
            <a:ext cx="1638678" cy="4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內容版面配置區 5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34" y="990600"/>
            <a:ext cx="7024731" cy="4800600"/>
          </a:xfrm>
        </p:spPr>
      </p:pic>
    </p:spTree>
    <p:extLst>
      <p:ext uri="{BB962C8B-B14F-4D97-AF65-F5344CB8AC3E}">
        <p14:creationId xmlns:p14="http://schemas.microsoft.com/office/powerpoint/2010/main" val="195138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區塊鏈應用場景</a:t>
            </a:r>
            <a:r>
              <a:rPr lang="en-US" altLang="zh-TW" dirty="0" smtClean="0"/>
              <a:t>-</a:t>
            </a:r>
            <a:r>
              <a:rPr lang="zh-TW" altLang="en-US" dirty="0" smtClean="0"/>
              <a:t>證明</a:t>
            </a:r>
            <a:r>
              <a:rPr lang="en-US" altLang="zh-TW" dirty="0" smtClean="0"/>
              <a:t>/</a:t>
            </a:r>
            <a:r>
              <a:rPr lang="zh-TW" altLang="en-US" dirty="0" smtClean="0"/>
              <a:t>防偽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17</a:t>
            </a:fld>
            <a:endParaRPr lang="en-US" altLang="zh-TW"/>
          </a:p>
        </p:txBody>
      </p:sp>
      <p:pic>
        <p:nvPicPr>
          <p:cNvPr id="2050" name="Picture 2" descr="ãfinx blockchain png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40327" r="11217" b="39818"/>
          <a:stretch/>
        </p:blipFill>
        <p:spPr bwMode="auto">
          <a:xfrm>
            <a:off x="2771800" y="990600"/>
            <a:ext cx="1638678" cy="4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92" y="990600"/>
            <a:ext cx="7328815" cy="4800600"/>
          </a:xfrm>
        </p:spPr>
      </p:pic>
    </p:spTree>
    <p:extLst>
      <p:ext uri="{BB962C8B-B14F-4D97-AF65-F5344CB8AC3E}">
        <p14:creationId xmlns:p14="http://schemas.microsoft.com/office/powerpoint/2010/main" val="22861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區塊鏈應用場景</a:t>
            </a:r>
            <a:r>
              <a:rPr lang="en-US" altLang="zh-TW" dirty="0" smtClean="0"/>
              <a:t>-</a:t>
            </a:r>
            <a:r>
              <a:rPr lang="zh-TW" altLang="en-US" dirty="0"/>
              <a:t>物聯網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18</a:t>
            </a:fld>
            <a:endParaRPr lang="en-US" altLang="zh-TW"/>
          </a:p>
        </p:txBody>
      </p:sp>
      <p:pic>
        <p:nvPicPr>
          <p:cNvPr id="2050" name="Picture 2" descr="ãfinx blockchain png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40327" r="11217" b="39818"/>
          <a:stretch/>
        </p:blipFill>
        <p:spPr bwMode="auto">
          <a:xfrm>
            <a:off x="2771800" y="990600"/>
            <a:ext cx="1638678" cy="4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08" y="990600"/>
            <a:ext cx="7105183" cy="4800600"/>
          </a:xfrm>
        </p:spPr>
      </p:pic>
    </p:spTree>
    <p:extLst>
      <p:ext uri="{BB962C8B-B14F-4D97-AF65-F5344CB8AC3E}">
        <p14:creationId xmlns:p14="http://schemas.microsoft.com/office/powerpoint/2010/main" val="344509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區塊鏈應用場景</a:t>
            </a:r>
            <a:r>
              <a:rPr lang="en-US" altLang="zh-TW" dirty="0" smtClean="0"/>
              <a:t>-</a:t>
            </a:r>
            <a:r>
              <a:rPr lang="zh-TW" altLang="en-US" dirty="0" smtClean="0"/>
              <a:t>社交</a:t>
            </a:r>
            <a:r>
              <a:rPr lang="en-US" altLang="zh-TW" dirty="0" smtClean="0"/>
              <a:t>/</a:t>
            </a:r>
            <a:r>
              <a:rPr lang="zh-TW" altLang="en-US" dirty="0" smtClean="0"/>
              <a:t>內容平台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19</a:t>
            </a:fld>
            <a:endParaRPr lang="en-US" altLang="zh-TW"/>
          </a:p>
        </p:txBody>
      </p:sp>
      <p:pic>
        <p:nvPicPr>
          <p:cNvPr id="2050" name="Picture 2" descr="ãfinx blockchain png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40327" r="11217" b="39818"/>
          <a:stretch/>
        </p:blipFill>
        <p:spPr bwMode="auto">
          <a:xfrm>
            <a:off x="2771800" y="990600"/>
            <a:ext cx="1638678" cy="4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內容版面配置區 5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07" y="990600"/>
            <a:ext cx="7559386" cy="4800600"/>
          </a:xfrm>
        </p:spPr>
      </p:pic>
    </p:spTree>
    <p:extLst>
      <p:ext uri="{BB962C8B-B14F-4D97-AF65-F5344CB8AC3E}">
        <p14:creationId xmlns:p14="http://schemas.microsoft.com/office/powerpoint/2010/main" val="39559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A03C64-A635-4027-8FE4-020749C65070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4" name="標題 4"/>
          <p:cNvSpPr txBox="1">
            <a:spLocks/>
          </p:cNvSpPr>
          <p:nvPr/>
        </p:nvSpPr>
        <p:spPr>
          <a:xfrm>
            <a:off x="685800" y="1745977"/>
            <a:ext cx="7772400" cy="1470025"/>
          </a:xfrm>
          <a:prstGeom prst="rect">
            <a:avLst/>
          </a:prstGeom>
        </p:spPr>
        <p:txBody>
          <a:bodyPr/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rgbClr val="313232"/>
                </a:solidFill>
                <a:latin typeface="+mj-lt"/>
                <a:ea typeface="ＭＳ Ｐゴシック" pitchFamily="-106" charset="-128"/>
                <a:cs typeface="ＭＳ Ｐゴシック" pitchFamily="-106" charset="-128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313232"/>
                </a:solidFill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313232"/>
                </a:solidFill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313232"/>
                </a:solidFill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313232"/>
                </a:solidFill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6" charset="0"/>
                <a:ea typeface="ＭＳ Ｐゴシック" pitchFamily="-106" charset="-128"/>
                <a:cs typeface="ＭＳ Ｐゴシック" pitchFamily="-106" charset="-128"/>
              </a:defRPr>
            </a:lvl9pPr>
          </a:lstStyle>
          <a:p>
            <a:r>
              <a:rPr lang="zh-TW" altLang="en-US" smtClean="0"/>
              <a:t>大綱</a:t>
            </a:r>
            <a:endParaRPr lang="zh-TW" altLang="en-US" dirty="0"/>
          </a:p>
        </p:txBody>
      </p:sp>
      <p:sp>
        <p:nvSpPr>
          <p:cNvPr id="5" name="副標題 6"/>
          <p:cNvSpPr txBox="1">
            <a:spLocks/>
          </p:cNvSpPr>
          <p:nvPr/>
        </p:nvSpPr>
        <p:spPr>
          <a:xfrm>
            <a:off x="1355711" y="2900536"/>
            <a:ext cx="6400800" cy="1752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313232"/>
                </a:solidFill>
                <a:latin typeface="+mn-lt"/>
                <a:ea typeface="ＭＳ Ｐゴシック" pitchFamily="-106" charset="-128"/>
                <a:cs typeface="ＭＳ Ｐゴシック" pitchFamily="-106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pitchFamily="-106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區塊鏈特點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區塊鏈技術與金融交易流程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區塊鏈投資趨勢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區塊鏈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種應用與個案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國內區塊鏈領域發展概況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444208" y="6021288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參考資料來源 </a:t>
            </a:r>
            <a:r>
              <a:rPr lang="en-US" altLang="zh-TW" sz="1200" dirty="0" smtClean="0">
                <a:latin typeface="微軟正黑體" pitchFamily="34" charset="-120"/>
                <a:ea typeface="微軟正黑體" pitchFamily="34" charset="-120"/>
              </a:rPr>
              <a:t>:</a:t>
            </a:r>
            <a:r>
              <a:rPr lang="zh-TW" altLang="en-US" sz="1200" dirty="0" smtClean="0">
                <a:latin typeface="微軟正黑體" pitchFamily="34" charset="-120"/>
                <a:ea typeface="微軟正黑體" pitchFamily="34" charset="-120"/>
              </a:rPr>
              <a:t> 台灣經濟研究院、中興大學科技管理研究所張樹之教授團隊</a:t>
            </a:r>
            <a:endParaRPr lang="en-US" altLang="zh-TW" sz="1200" dirty="0" smtClean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331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區塊鏈應用場景</a:t>
            </a:r>
            <a:r>
              <a:rPr lang="en-US" altLang="zh-TW" dirty="0" smtClean="0"/>
              <a:t>-</a:t>
            </a:r>
            <a:r>
              <a:rPr lang="zh-TW" altLang="en-US" dirty="0"/>
              <a:t>分散式運算</a:t>
            </a:r>
            <a:r>
              <a:rPr lang="en-US" altLang="zh-TW" dirty="0" smtClean="0"/>
              <a:t>/</a:t>
            </a:r>
            <a:r>
              <a:rPr lang="zh-TW" altLang="en-US" dirty="0"/>
              <a:t>儲存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20</a:t>
            </a:fld>
            <a:endParaRPr lang="en-US" altLang="zh-TW"/>
          </a:p>
        </p:txBody>
      </p:sp>
      <p:pic>
        <p:nvPicPr>
          <p:cNvPr id="2050" name="Picture 2" descr="ãfinx blockchain png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40327" r="11217" b="39818"/>
          <a:stretch/>
        </p:blipFill>
        <p:spPr bwMode="auto">
          <a:xfrm>
            <a:off x="2771800" y="990600"/>
            <a:ext cx="1638678" cy="4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08" y="990600"/>
            <a:ext cx="7522984" cy="4800600"/>
          </a:xfrm>
        </p:spPr>
      </p:pic>
    </p:spTree>
    <p:extLst>
      <p:ext uri="{BB962C8B-B14F-4D97-AF65-F5344CB8AC3E}">
        <p14:creationId xmlns:p14="http://schemas.microsoft.com/office/powerpoint/2010/main" val="84402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區塊鏈應用場景</a:t>
            </a:r>
            <a:r>
              <a:rPr lang="en-US" altLang="zh-TW" dirty="0" smtClean="0"/>
              <a:t>-</a:t>
            </a:r>
            <a:r>
              <a:rPr lang="zh-TW" altLang="en-US" dirty="0"/>
              <a:t>數位產權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21</a:t>
            </a:fld>
            <a:endParaRPr lang="en-US" altLang="zh-TW"/>
          </a:p>
        </p:txBody>
      </p:sp>
      <p:pic>
        <p:nvPicPr>
          <p:cNvPr id="2050" name="Picture 2" descr="ãfinx blockchain png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40327" r="11217" b="39818"/>
          <a:stretch/>
        </p:blipFill>
        <p:spPr bwMode="auto">
          <a:xfrm>
            <a:off x="2771800" y="990600"/>
            <a:ext cx="1638678" cy="4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內容版面配置區 5"/>
          <p:cNvPicPr>
            <a:picLocks noGrp="1" noChangeAspect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19" y="990600"/>
            <a:ext cx="7384362" cy="4800600"/>
          </a:xfrm>
        </p:spPr>
      </p:pic>
    </p:spTree>
    <p:extLst>
      <p:ext uri="{BB962C8B-B14F-4D97-AF65-F5344CB8AC3E}">
        <p14:creationId xmlns:p14="http://schemas.microsoft.com/office/powerpoint/2010/main" val="402430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</a:t>
            </a:r>
            <a:r>
              <a:rPr lang="en-US" altLang="zh-TW" dirty="0" smtClean="0"/>
              <a:t>27</a:t>
            </a:r>
            <a:r>
              <a:rPr lang="zh-TW" altLang="en-US" dirty="0" smtClean="0"/>
              <a:t>種應用與個案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22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87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2" b="15100"/>
          <a:stretch/>
        </p:blipFill>
        <p:spPr>
          <a:xfrm>
            <a:off x="827584" y="1772816"/>
            <a:ext cx="7082880" cy="4075723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鏈</a:t>
            </a:r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種應用個案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6" name="矩形 5"/>
          <p:cNvSpPr/>
          <p:nvPr/>
        </p:nvSpPr>
        <p:spPr>
          <a:xfrm>
            <a:off x="539552" y="872716"/>
            <a:ext cx="360040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83568" y="980728"/>
            <a:ext cx="4259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區塊練技術要解決的是「信任」問題</a:t>
            </a:r>
            <a:endParaRPr lang="zh-TW" altLang="en-US" dirty="0"/>
          </a:p>
        </p:txBody>
      </p:sp>
      <p:graphicFrame>
        <p:nvGraphicFramePr>
          <p:cNvPr id="8" name="資料庫圖表 7"/>
          <p:cNvGraphicFramePr/>
          <p:nvPr>
            <p:extLst>
              <p:ext uri="{D42A27DB-BD31-4B8C-83A1-F6EECF244321}">
                <p14:modId xmlns:p14="http://schemas.microsoft.com/office/powerpoint/2010/main" val="26765131"/>
              </p:ext>
            </p:extLst>
          </p:nvPr>
        </p:nvGraphicFramePr>
        <p:xfrm>
          <a:off x="395536" y="1052736"/>
          <a:ext cx="8064896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3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52" y="990600"/>
            <a:ext cx="8031296" cy="4800600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種應用個案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24</a:t>
            </a:fld>
            <a:endParaRPr lang="en-US" altLang="zh-TW"/>
          </a:p>
        </p:txBody>
      </p:sp>
      <p:pic>
        <p:nvPicPr>
          <p:cNvPr id="2050" name="Picture 2" descr="ãfinx blockchain png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1" t="40327" r="11217" b="39818"/>
          <a:stretch/>
        </p:blipFill>
        <p:spPr bwMode="auto">
          <a:xfrm>
            <a:off x="2771800" y="990600"/>
            <a:ext cx="1638678" cy="42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71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4" r="2854" b="4463"/>
          <a:stretch/>
        </p:blipFill>
        <p:spPr>
          <a:xfrm>
            <a:off x="683568" y="872162"/>
            <a:ext cx="7019283" cy="4955478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種應用個案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25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566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34743"/>
            <a:ext cx="8229600" cy="4712314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種應用個案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26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7953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"/>
          <a:stretch/>
        </p:blipFill>
        <p:spPr>
          <a:xfrm>
            <a:off x="539552" y="836712"/>
            <a:ext cx="7200800" cy="5053218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種應用個案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27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738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6"/>
          <a:stretch/>
        </p:blipFill>
        <p:spPr>
          <a:xfrm>
            <a:off x="539552" y="836712"/>
            <a:ext cx="6984776" cy="5034949"/>
          </a:xfr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種應用個案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28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57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" b="2766"/>
          <a:stretch/>
        </p:blipFill>
        <p:spPr>
          <a:xfrm>
            <a:off x="457200" y="846955"/>
            <a:ext cx="7283152" cy="5007821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1000"/>
          </a:xfrm>
        </p:spPr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種應用個案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167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>
          <a:xfrm>
            <a:off x="4932040" y="4005064"/>
            <a:ext cx="3836448" cy="18315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422403" y="3955853"/>
            <a:ext cx="3836448" cy="18494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區塊鏈特點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8BA7FC0-1FF6-4DFD-B299-18187BA00DF4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  <p:pic>
        <p:nvPicPr>
          <p:cNvPr id="5" name="Picture 4" descr="ãblockchain png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327" y="1254124"/>
            <a:ext cx="3386300" cy="205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群組 22"/>
          <p:cNvGrpSpPr/>
          <p:nvPr/>
        </p:nvGrpSpPr>
        <p:grpSpPr>
          <a:xfrm>
            <a:off x="1403648" y="836712"/>
            <a:ext cx="6120680" cy="1594415"/>
            <a:chOff x="467544" y="1355404"/>
            <a:chExt cx="6120680" cy="1594415"/>
          </a:xfrm>
        </p:grpSpPr>
        <p:grpSp>
          <p:nvGrpSpPr>
            <p:cNvPr id="6" name="群組 5"/>
            <p:cNvGrpSpPr/>
            <p:nvPr/>
          </p:nvGrpSpPr>
          <p:grpSpPr>
            <a:xfrm>
              <a:off x="467544" y="1355404"/>
              <a:ext cx="6120680" cy="1569540"/>
              <a:chOff x="2843808" y="563316"/>
              <a:chExt cx="6120680" cy="1569540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5436096" y="563316"/>
                <a:ext cx="1532192" cy="592507"/>
                <a:chOff x="4582072" y="1475884"/>
                <a:chExt cx="1532192" cy="592507"/>
              </a:xfrm>
            </p:grpSpPr>
            <p:sp>
              <p:nvSpPr>
                <p:cNvPr id="17" name="文字方塊 16"/>
                <p:cNvSpPr txBox="1"/>
                <p:nvPr/>
              </p:nvSpPr>
              <p:spPr>
                <a:xfrm>
                  <a:off x="4746112" y="1475884"/>
                  <a:ext cx="136815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000" b="1" dirty="0" smtClean="0">
                      <a:latin typeface="微軟正黑體" pitchFamily="34" charset="-120"/>
                      <a:ea typeface="微軟正黑體" pitchFamily="34" charset="-120"/>
                    </a:rPr>
                    <a:t>去中心化</a:t>
                  </a:r>
                  <a:endParaRPr lang="zh-TW" altLang="en-US" sz="2000" b="1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pic>
              <p:nvPicPr>
                <p:cNvPr id="18" name="Picture 6" descr="C:\Users\22404\Downloads\pi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82072" y="1742829"/>
                  <a:ext cx="325562" cy="325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8" name="群組 7"/>
              <p:cNvGrpSpPr/>
              <p:nvPr/>
            </p:nvGrpSpPr>
            <p:grpSpPr>
              <a:xfrm>
                <a:off x="7162538" y="1070297"/>
                <a:ext cx="1801950" cy="437640"/>
                <a:chOff x="6046638" y="2671390"/>
                <a:chExt cx="1801950" cy="437640"/>
              </a:xfrm>
            </p:grpSpPr>
            <p:sp>
              <p:nvSpPr>
                <p:cNvPr id="15" name="文字方塊 14"/>
                <p:cNvSpPr txBox="1"/>
                <p:nvPr/>
              </p:nvSpPr>
              <p:spPr>
                <a:xfrm>
                  <a:off x="6264412" y="2708920"/>
                  <a:ext cx="158417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000" b="1" dirty="0" smtClean="0">
                      <a:latin typeface="微軟正黑體" pitchFamily="34" charset="-120"/>
                      <a:ea typeface="微軟正黑體" pitchFamily="34" charset="-120"/>
                    </a:rPr>
                    <a:t>透明易稽核</a:t>
                  </a:r>
                  <a:endParaRPr lang="zh-TW" altLang="en-US" sz="2000" b="1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pic>
              <p:nvPicPr>
                <p:cNvPr id="16" name="Picture 6" descr="C:\Users\22404\Downloads\pi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46638" y="2671390"/>
                  <a:ext cx="325562" cy="325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9" name="群組 8"/>
              <p:cNvGrpSpPr/>
              <p:nvPr/>
            </p:nvGrpSpPr>
            <p:grpSpPr>
              <a:xfrm>
                <a:off x="2843808" y="1104758"/>
                <a:ext cx="2165881" cy="437640"/>
                <a:chOff x="5536941" y="2671390"/>
                <a:chExt cx="2165881" cy="437640"/>
              </a:xfrm>
            </p:grpSpPr>
            <p:sp>
              <p:nvSpPr>
                <p:cNvPr id="13" name="文字方塊 12"/>
                <p:cNvSpPr txBox="1"/>
                <p:nvPr/>
              </p:nvSpPr>
              <p:spPr>
                <a:xfrm>
                  <a:off x="5536941" y="2708920"/>
                  <a:ext cx="187395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zh-TW" altLang="en-US" sz="2000" b="1" dirty="0" smtClean="0">
                      <a:latin typeface="微軟正黑體" pitchFamily="34" charset="-120"/>
                      <a:ea typeface="微軟正黑體" pitchFamily="34" charset="-120"/>
                    </a:rPr>
                    <a:t>難以造價</a:t>
                  </a:r>
                  <a:endParaRPr lang="zh-TW" altLang="en-US" sz="2000" b="1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pic>
              <p:nvPicPr>
                <p:cNvPr id="14" name="Picture 6" descr="C:\Users\22404\Downloads\pi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377260" y="2671390"/>
                  <a:ext cx="325562" cy="325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" name="群組 9"/>
              <p:cNvGrpSpPr/>
              <p:nvPr/>
            </p:nvGrpSpPr>
            <p:grpSpPr>
              <a:xfrm>
                <a:off x="3779912" y="1729799"/>
                <a:ext cx="1440160" cy="403057"/>
                <a:chOff x="6320645" y="2586328"/>
                <a:chExt cx="1440160" cy="403057"/>
              </a:xfrm>
            </p:grpSpPr>
            <p:sp>
              <p:nvSpPr>
                <p:cNvPr id="11" name="文字方塊 10"/>
                <p:cNvSpPr txBox="1"/>
                <p:nvPr/>
              </p:nvSpPr>
              <p:spPr>
                <a:xfrm>
                  <a:off x="6320645" y="2589275"/>
                  <a:ext cx="13595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TW" altLang="en-US" sz="2000" b="1" dirty="0" smtClean="0">
                      <a:latin typeface="微軟正黑體" pitchFamily="34" charset="-120"/>
                      <a:ea typeface="微軟正黑體" pitchFamily="34" charset="-120"/>
                    </a:rPr>
                    <a:t>無法竄改</a:t>
                  </a:r>
                  <a:endParaRPr lang="zh-TW" altLang="en-US" sz="2000" b="1" dirty="0">
                    <a:latin typeface="微軟正黑體" pitchFamily="34" charset="-120"/>
                    <a:ea typeface="微軟正黑體" pitchFamily="34" charset="-120"/>
                  </a:endParaRPr>
                </a:p>
              </p:txBody>
            </p:sp>
            <p:pic>
              <p:nvPicPr>
                <p:cNvPr id="12" name="Picture 6" descr="C:\Users\22404\Downloads\pin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35243" y="2586328"/>
                  <a:ext cx="325562" cy="32556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19" name="文字方塊 18"/>
            <p:cNvSpPr txBox="1"/>
            <p:nvPr/>
          </p:nvSpPr>
          <p:spPr>
            <a:xfrm>
              <a:off x="4722929" y="2549709"/>
              <a:ext cx="1837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 dirty="0" smtClean="0">
                  <a:latin typeface="微軟正黑體" pitchFamily="34" charset="-120"/>
                  <a:ea typeface="微軟正黑體" pitchFamily="34" charset="-120"/>
                </a:rPr>
                <a:t>快速交易清算</a:t>
              </a:r>
              <a:endParaRPr lang="zh-TW" altLang="en-US" sz="2000" b="1" dirty="0">
                <a:latin typeface="微軟正黑體" pitchFamily="34" charset="-120"/>
                <a:ea typeface="微軟正黑體" pitchFamily="34" charset="-120"/>
              </a:endParaRPr>
            </a:p>
          </p:txBody>
        </p:sp>
        <p:pic>
          <p:nvPicPr>
            <p:cNvPr id="20" name="Picture 6" descr="C:\Users\22404\Downloads\pi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5155" y="2512179"/>
              <a:ext cx="325562" cy="325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文字方塊 21"/>
          <p:cNvSpPr txBox="1"/>
          <p:nvPr/>
        </p:nvSpPr>
        <p:spPr>
          <a:xfrm>
            <a:off x="497371" y="4223261"/>
            <a:ext cx="35705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交易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過程包括多個參與方</a:t>
            </a:r>
            <a:r>
              <a:rPr lang="en-US" altLang="zh-TW" sz="1500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彼此間信任程度不夠</a:t>
            </a:r>
          </a:p>
          <a:p>
            <a:pPr marL="285750" indent="-285750">
              <a:buFont typeface="Wingdings" pitchFamily="2" charset="2"/>
              <a:buChar char="n"/>
            </a:pP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需要</a:t>
            </a:r>
            <a:r>
              <a:rPr lang="zh-TW" altLang="en-US" sz="1500" b="1" dirty="0">
                <a:solidFill>
                  <a:srgbClr val="CD0059"/>
                </a:solidFill>
                <a:latin typeface="微軟正黑體" pitchFamily="34" charset="-120"/>
                <a:ea typeface="微軟正黑體" pitchFamily="34" charset="-120"/>
              </a:rPr>
              <a:t>完整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的交易流程資訊</a:t>
            </a:r>
            <a:r>
              <a:rPr lang="en-US" altLang="zh-TW" sz="1500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而非片段的雙方交易</a:t>
            </a: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資訊</a:t>
            </a:r>
            <a:endParaRPr lang="en-US" altLang="zh-TW" sz="1500" dirty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資產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所有權必須能隨時被檢驗</a:t>
            </a:r>
            <a:r>
              <a:rPr lang="en-US" altLang="zh-TW" sz="1500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以免發生造假或</a:t>
            </a:r>
            <a:r>
              <a:rPr lang="en-US" altLang="zh-TW" sz="1500" dirty="0">
                <a:latin typeface="微軟正黑體" pitchFamily="34" charset="-120"/>
                <a:ea typeface="微軟正黑體" pitchFamily="34" charset="-120"/>
              </a:rPr>
              <a:t>double spending 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的</a:t>
            </a: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情形</a:t>
            </a:r>
            <a:endParaRPr lang="en-US" altLang="zh-TW" sz="1500" dirty="0"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906780" y="3469656"/>
            <a:ext cx="7471999" cy="576064"/>
            <a:chOff x="906780" y="3469656"/>
            <a:chExt cx="7471999" cy="576064"/>
          </a:xfrm>
        </p:grpSpPr>
        <p:sp>
          <p:nvSpPr>
            <p:cNvPr id="21" name="圓角矩形 20"/>
            <p:cNvSpPr/>
            <p:nvPr/>
          </p:nvSpPr>
          <p:spPr>
            <a:xfrm>
              <a:off x="906780" y="3469656"/>
              <a:ext cx="2703118" cy="576064"/>
            </a:xfrm>
            <a:prstGeom prst="roundRect">
              <a:avLst/>
            </a:prstGeom>
            <a:ln w="76200"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rgbClr val="CD0059"/>
                  </a:solidFill>
                  <a:latin typeface="微軟正黑體" pitchFamily="34" charset="-120"/>
                  <a:ea typeface="微軟正黑體" pitchFamily="34" charset="-120"/>
                </a:rPr>
                <a:t>適合</a:t>
              </a:r>
              <a:r>
                <a:rPr lang="zh-TW" altLang="en-US" b="1" dirty="0" smtClean="0">
                  <a:latin typeface="微軟正黑體" pitchFamily="34" charset="-120"/>
                  <a:ea typeface="微軟正黑體" pitchFamily="34" charset="-120"/>
                </a:rPr>
                <a:t>區塊鏈導入的</a:t>
              </a: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環境</a:t>
              </a:r>
            </a:p>
          </p:txBody>
        </p:sp>
        <p:sp>
          <p:nvSpPr>
            <p:cNvPr id="24" name="圓角矩形 23"/>
            <p:cNvSpPr/>
            <p:nvPr/>
          </p:nvSpPr>
          <p:spPr>
            <a:xfrm>
              <a:off x="5321749" y="3469656"/>
              <a:ext cx="3057030" cy="576064"/>
            </a:xfrm>
            <a:prstGeom prst="roundRect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rgbClr val="CD0059"/>
                  </a:solidFill>
                  <a:latin typeface="微軟正黑體" pitchFamily="34" charset="-120"/>
                  <a:ea typeface="微軟正黑體" pitchFamily="34" charset="-120"/>
                </a:rPr>
                <a:t>不適合</a:t>
              </a:r>
              <a:r>
                <a:rPr lang="zh-TW" altLang="en-US" b="1" dirty="0" smtClean="0">
                  <a:latin typeface="微軟正黑體" pitchFamily="34" charset="-120"/>
                  <a:ea typeface="微軟正黑體" pitchFamily="34" charset="-120"/>
                </a:rPr>
                <a:t>區塊鏈導入的</a:t>
              </a:r>
              <a:r>
                <a:rPr lang="zh-TW" altLang="en-US" b="1" dirty="0">
                  <a:latin typeface="微軟正黑體" pitchFamily="34" charset="-120"/>
                  <a:ea typeface="微軟正黑體" pitchFamily="34" charset="-120"/>
                </a:rPr>
                <a:t>環境</a:t>
              </a:r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5014060" y="4223261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需要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“</a:t>
            </a:r>
            <a:r>
              <a:rPr lang="zh-TW" altLang="en-US" sz="1500" b="1" dirty="0">
                <a:solidFill>
                  <a:srgbClr val="CD0059"/>
                </a:solidFill>
                <a:latin typeface="微軟正黑體" pitchFamily="34" charset="-120"/>
                <a:ea typeface="微軟正黑體" pitchFamily="34" charset="-120"/>
              </a:rPr>
              <a:t>高頻交易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”的</a:t>
            </a: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環境</a:t>
            </a:r>
            <a:endParaRPr lang="en-US" altLang="zh-TW" sz="1500" dirty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資料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量傳輸太大</a:t>
            </a:r>
            <a:r>
              <a:rPr lang="en-US" altLang="zh-TW" sz="1500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會造成網路傳輸在實作時無法</a:t>
            </a: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負荷</a:t>
            </a:r>
            <a:endParaRPr lang="en-US" altLang="zh-TW" sz="1500" dirty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交易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資料的時序與事後確認</a:t>
            </a:r>
            <a:r>
              <a:rPr lang="en-US" altLang="zh-TW" sz="1500" dirty="0">
                <a:latin typeface="微軟正黑體" pitchFamily="34" charset="-120"/>
                <a:ea typeface="微軟正黑體" pitchFamily="34" charset="-120"/>
              </a:rPr>
              <a:t>, 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並不是主要的考量</a:t>
            </a: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重點</a:t>
            </a:r>
            <a:endParaRPr lang="en-US" altLang="zh-TW" sz="1500" dirty="0">
              <a:latin typeface="微軟正黑體" pitchFamily="34" charset="-120"/>
              <a:ea typeface="微軟正黑體" pitchFamily="34" charset="-120"/>
            </a:endParaRPr>
          </a:p>
          <a:p>
            <a:pPr marL="285750" indent="-285750">
              <a:buFont typeface="Wingdings" pitchFamily="2" charset="2"/>
              <a:buChar char="n"/>
            </a:pP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作業</a:t>
            </a:r>
            <a:r>
              <a:rPr lang="zh-TW" altLang="en-US" sz="1500" dirty="0">
                <a:latin typeface="微軟正黑體" pitchFamily="34" charset="-120"/>
                <a:ea typeface="微軟正黑體" pitchFamily="34" charset="-120"/>
              </a:rPr>
              <a:t>流程並不</a:t>
            </a:r>
            <a:r>
              <a:rPr lang="zh-TW" altLang="en-US" sz="1500" dirty="0" smtClean="0">
                <a:latin typeface="微軟正黑體" pitchFamily="34" charset="-120"/>
                <a:ea typeface="微軟正黑體" pitchFamily="34" charset="-120"/>
              </a:rPr>
              <a:t>明確</a:t>
            </a:r>
            <a:endParaRPr lang="en-US" altLang="zh-TW" sz="1500" dirty="0"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682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 r="1303"/>
          <a:stretch/>
        </p:blipFill>
        <p:spPr>
          <a:xfrm>
            <a:off x="467544" y="894315"/>
            <a:ext cx="7632848" cy="4982957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5" name="標題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1000"/>
          </a:xfrm>
        </p:spPr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種應用個案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35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5"/>
          <a:stretch/>
        </p:blipFill>
        <p:spPr>
          <a:xfrm>
            <a:off x="449406" y="836712"/>
            <a:ext cx="7722994" cy="5028346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1000"/>
          </a:xfrm>
        </p:spPr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種應用個案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311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內容版面配置區 6"/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5" y="990600"/>
            <a:ext cx="8193250" cy="4800600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6" name="標題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1000"/>
          </a:xfrm>
        </p:spPr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種應用個案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404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" r="898" b="1445"/>
          <a:stretch/>
        </p:blipFill>
        <p:spPr>
          <a:xfrm>
            <a:off x="539552" y="908719"/>
            <a:ext cx="7776864" cy="4926719"/>
          </a:xfr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5" name="標題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81000"/>
          </a:xfrm>
        </p:spPr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</a:t>
            </a:r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27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種應用個案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398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國內區塊鏈領域發展概況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34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301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國內區塊鏈發展概況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218" name="Rectangle 4"/>
          <p:cNvSpPr>
            <a:spLocks noGrp="1" noChangeArrowheads="1"/>
          </p:cNvSpPr>
          <p:nvPr>
            <p:ph type="sldNum" sz="quarter" idx="14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fld id="{4F85DB83-A194-4CA6-B47E-74D2BB79B877}" type="slidenum">
              <a:rPr lang="zh-TW" altLang="en-US"/>
              <a:pPr/>
              <a:t>35</a:t>
            </a:fld>
            <a:endParaRPr lang="en-US" altLang="zh-TW"/>
          </a:p>
        </p:txBody>
      </p:sp>
      <p:grpSp>
        <p:nvGrpSpPr>
          <p:cNvPr id="16" name="群組 15"/>
          <p:cNvGrpSpPr/>
          <p:nvPr/>
        </p:nvGrpSpPr>
        <p:grpSpPr>
          <a:xfrm>
            <a:off x="653650" y="2540569"/>
            <a:ext cx="7560840" cy="1764060"/>
            <a:chOff x="395536" y="2540569"/>
            <a:chExt cx="7560840" cy="1764060"/>
          </a:xfrm>
        </p:grpSpPr>
        <p:sp>
          <p:nvSpPr>
            <p:cNvPr id="14" name="矩形 13"/>
            <p:cNvSpPr/>
            <p:nvPr/>
          </p:nvSpPr>
          <p:spPr>
            <a:xfrm>
              <a:off x="1115616" y="2540569"/>
              <a:ext cx="6840760" cy="176406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395536" y="2738522"/>
              <a:ext cx="1224136" cy="136815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銀行</a:t>
              </a:r>
              <a:endParaRPr lang="en-US" altLang="zh-TW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r>
                <a:rPr lang="zh-TW" altLang="en-US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金融服務</a:t>
              </a: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653650" y="908720"/>
            <a:ext cx="7560840" cy="1512168"/>
            <a:chOff x="395536" y="908720"/>
            <a:chExt cx="7560840" cy="1512168"/>
          </a:xfrm>
        </p:grpSpPr>
        <p:sp>
          <p:nvSpPr>
            <p:cNvPr id="12" name="矩形 11"/>
            <p:cNvSpPr/>
            <p:nvPr/>
          </p:nvSpPr>
          <p:spPr>
            <a:xfrm>
              <a:off x="1115616" y="908720"/>
              <a:ext cx="6840760" cy="151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395536" y="980728"/>
              <a:ext cx="1224136" cy="136815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政府</a:t>
              </a:r>
              <a:endPara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r>
                <a:rPr lang="zh-TW" altLang="en-US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學術界</a:t>
              </a:r>
              <a:endParaRPr lang="en-US" altLang="zh-TW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r>
                <a:rPr lang="zh-TW" altLang="en-US" b="1" dirty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研究機構</a:t>
              </a: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653650" y="4365104"/>
            <a:ext cx="7590758" cy="1512168"/>
            <a:chOff x="395536" y="4365104"/>
            <a:chExt cx="7590758" cy="1512168"/>
          </a:xfrm>
        </p:grpSpPr>
        <p:sp>
          <p:nvSpPr>
            <p:cNvPr id="15" name="矩形 14"/>
            <p:cNvSpPr/>
            <p:nvPr/>
          </p:nvSpPr>
          <p:spPr>
            <a:xfrm>
              <a:off x="1145534" y="4365104"/>
              <a:ext cx="6840760" cy="15121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395536" y="4417900"/>
              <a:ext cx="1224136" cy="1368152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TW" altLang="en-US" b="1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新創企業</a:t>
              </a:r>
              <a:endParaRPr lang="zh-TW" altLang="en-US" b="1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78" y="1052736"/>
            <a:ext cx="5966254" cy="131408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10" y="2540568"/>
            <a:ext cx="5984122" cy="176406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97" y="4417900"/>
            <a:ext cx="5976411" cy="1393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itchFamily="34" charset="-120"/>
                <a:ea typeface="微軟正黑體" pitchFamily="34" charset="-120"/>
              </a:rPr>
              <a:t>國內區塊鏈發展概況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218" name="Rectangle 4"/>
          <p:cNvSpPr>
            <a:spLocks noGrp="1" noChangeArrowheads="1"/>
          </p:cNvSpPr>
          <p:nvPr>
            <p:ph type="sldNum" sz="quarter" idx="14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fld id="{4F85DB83-A194-4CA6-B47E-74D2BB79B877}" type="slidenum">
              <a:rPr lang="zh-TW" altLang="en-US"/>
              <a:pPr/>
              <a:t>36</a:t>
            </a:fld>
            <a:endParaRPr lang="en-US" altLang="zh-TW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36712"/>
            <a:ext cx="7452320" cy="496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投影片編號版面配置區 1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fld id="{5C3179F5-1893-41BA-9471-9ECA1C40712C}" type="slidenum">
              <a:rPr lang="zh-TW" altLang="en-US"/>
              <a:pPr/>
              <a:t>37</a:t>
            </a:fld>
            <a:endParaRPr lang="en-US" altLang="zh-TW"/>
          </a:p>
        </p:txBody>
      </p:sp>
      <p:sp>
        <p:nvSpPr>
          <p:cNvPr id="12291" name="Title 3"/>
          <p:cNvSpPr>
            <a:spLocks noGrp="1"/>
          </p:cNvSpPr>
          <p:nvPr>
            <p:ph type="title" idx="4294967295"/>
          </p:nvPr>
        </p:nvSpPr>
        <p:spPr>
          <a:xfrm>
            <a:off x="0" y="1981200"/>
            <a:ext cx="8229600" cy="3048000"/>
          </a:xfrm>
        </p:spPr>
        <p:txBody>
          <a:bodyPr/>
          <a:lstStyle/>
          <a:p>
            <a:r>
              <a:rPr lang="en-US" altLang="zh-TW" dirty="0">
                <a:ea typeface="ＭＳ Ｐゴシック" pitchFamily="34" charset="-128"/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區塊鏈特點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48BA7FC0-1FF6-4DFD-B299-18187BA00DF4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21" name="圓角矩形 20"/>
          <p:cNvSpPr/>
          <p:nvPr/>
        </p:nvSpPr>
        <p:spPr>
          <a:xfrm>
            <a:off x="2267744" y="97277"/>
            <a:ext cx="2703118" cy="576064"/>
          </a:xfrm>
          <a:prstGeom prst="roundRect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rgbClr val="CD0059"/>
                </a:solidFill>
                <a:latin typeface="微軟正黑體" pitchFamily="34" charset="-120"/>
                <a:ea typeface="微軟正黑體" pitchFamily="34" charset="-120"/>
              </a:rPr>
              <a:t>適合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區塊鏈導入的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環境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59346"/>
            <a:ext cx="7637656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區塊鏈技術與金融交易流程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0003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內容版面配置區 4"/>
          <p:cNvGraphicFramePr>
            <a:graphicFrameLocks noGrp="1"/>
          </p:cNvGraphicFramePr>
          <p:nvPr>
            <p:ph idx="13"/>
            <p:extLst>
              <p:ext uri="{D42A27DB-BD31-4B8C-83A1-F6EECF244321}">
                <p14:modId xmlns:p14="http://schemas.microsoft.com/office/powerpoint/2010/main" val="2266351104"/>
              </p:ext>
            </p:extLst>
          </p:nvPr>
        </p:nvGraphicFramePr>
        <p:xfrm>
          <a:off x="1331640" y="260648"/>
          <a:ext cx="7584171" cy="36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區塊鏈技術與金融交易流程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6" name="圓角矩形 5"/>
          <p:cNvSpPr/>
          <p:nvPr/>
        </p:nvSpPr>
        <p:spPr>
          <a:xfrm>
            <a:off x="107504" y="908720"/>
            <a:ext cx="1080120" cy="172819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金融服務主要交易流程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107504" y="2780928"/>
            <a:ext cx="1080120" cy="136815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痛點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07504" y="4365104"/>
            <a:ext cx="1080120" cy="136815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rPr>
              <a:t>區塊鏈技術</a:t>
            </a:r>
            <a:endParaRPr lang="zh-TW" altLang="en-US" b="1" dirty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346750" y="2780928"/>
            <a:ext cx="868772" cy="2952328"/>
            <a:chOff x="1346750" y="2780928"/>
            <a:chExt cx="868772" cy="2952328"/>
          </a:xfrm>
        </p:grpSpPr>
        <p:sp>
          <p:nvSpPr>
            <p:cNvPr id="10" name="圓角矩形 9"/>
            <p:cNvSpPr/>
            <p:nvPr/>
          </p:nvSpPr>
          <p:spPr>
            <a:xfrm>
              <a:off x="1346750" y="2780928"/>
              <a:ext cx="868772" cy="136815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人工發起</a:t>
              </a:r>
              <a:endParaRPr lang="zh-TW" altLang="en-US" sz="1600" b="1" dirty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1346750" y="4365104"/>
              <a:ext cx="868772" cy="13681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系統自動觸發</a:t>
              </a:r>
              <a:r>
                <a:rPr lang="en-US" altLang="zh-TW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(</a:t>
              </a:r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智慧合約</a:t>
              </a:r>
              <a:r>
                <a:rPr lang="en-US" altLang="zh-TW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)</a:t>
              </a:r>
              <a:endParaRPr lang="zh-TW" altLang="en-US" sz="1600" b="1" dirty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4716016" y="2780928"/>
            <a:ext cx="868772" cy="2979313"/>
            <a:chOff x="4716016" y="2780928"/>
            <a:chExt cx="868772" cy="2979313"/>
          </a:xfrm>
        </p:grpSpPr>
        <p:sp>
          <p:nvSpPr>
            <p:cNvPr id="12" name="圓角矩形 11"/>
            <p:cNvSpPr/>
            <p:nvPr/>
          </p:nvSpPr>
          <p:spPr>
            <a:xfrm>
              <a:off x="4716016" y="2780928"/>
              <a:ext cx="868772" cy="136815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紙本合約</a:t>
              </a:r>
              <a:endParaRPr lang="zh-TW" altLang="en-US" sz="1600" b="1" dirty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716016" y="4392089"/>
              <a:ext cx="868772" cy="13681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智慧合約</a:t>
              </a:r>
              <a:endParaRPr lang="zh-TW" altLang="en-US" sz="1600" b="1" dirty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sp>
        <p:nvSpPr>
          <p:cNvPr id="16" name="圓角矩形 15"/>
          <p:cNvSpPr/>
          <p:nvPr/>
        </p:nvSpPr>
        <p:spPr>
          <a:xfrm>
            <a:off x="8025515" y="4364929"/>
            <a:ext cx="868772" cy="13681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rPr>
              <a:t>交易紀錄具永久性</a:t>
            </a:r>
          </a:p>
        </p:txBody>
      </p:sp>
      <p:grpSp>
        <p:nvGrpSpPr>
          <p:cNvPr id="21" name="群組 20"/>
          <p:cNvGrpSpPr/>
          <p:nvPr/>
        </p:nvGrpSpPr>
        <p:grpSpPr>
          <a:xfrm>
            <a:off x="2483768" y="2780928"/>
            <a:ext cx="1957467" cy="2979313"/>
            <a:chOff x="2483768" y="2780928"/>
            <a:chExt cx="1957467" cy="2979313"/>
          </a:xfrm>
        </p:grpSpPr>
        <p:sp>
          <p:nvSpPr>
            <p:cNvPr id="11" name="圓角矩形 10"/>
            <p:cNvSpPr/>
            <p:nvPr/>
          </p:nvSpPr>
          <p:spPr>
            <a:xfrm>
              <a:off x="2483768" y="2780928"/>
              <a:ext cx="1944216" cy="136815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人工驗證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訊息</a:t>
              </a:r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分散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詐欺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多方驗證單位介入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耗時</a:t>
              </a:r>
            </a:p>
          </p:txBody>
        </p:sp>
        <p:sp>
          <p:nvSpPr>
            <p:cNvPr id="17" name="圓角矩形 16"/>
            <p:cNvSpPr/>
            <p:nvPr/>
          </p:nvSpPr>
          <p:spPr>
            <a:xfrm>
              <a:off x="2497019" y="4392089"/>
              <a:ext cx="1944216" cy="13681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快速驗證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無須第三方介入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訊息</a:t>
              </a:r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透明安全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反詐欺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無紙</a:t>
              </a:r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化審批</a:t>
              </a:r>
              <a:endParaRPr lang="zh-TW" altLang="en-US" sz="1600" b="1" dirty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5878935" y="2780928"/>
            <a:ext cx="1944216" cy="2979313"/>
            <a:chOff x="5878935" y="2780928"/>
            <a:chExt cx="1944216" cy="2979313"/>
          </a:xfrm>
        </p:grpSpPr>
        <p:sp>
          <p:nvSpPr>
            <p:cNvPr id="13" name="圓角矩形 12"/>
            <p:cNvSpPr/>
            <p:nvPr/>
          </p:nvSpPr>
          <p:spPr>
            <a:xfrm>
              <a:off x="5878935" y="2780928"/>
              <a:ext cx="1944216" cy="1368152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交易時間遲滯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系統風險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人工處理</a:t>
              </a:r>
            </a:p>
          </p:txBody>
        </p:sp>
        <p:sp>
          <p:nvSpPr>
            <p:cNvPr id="18" name="圓角矩形 17"/>
            <p:cNvSpPr/>
            <p:nvPr/>
          </p:nvSpPr>
          <p:spPr>
            <a:xfrm>
              <a:off x="5878935" y="4392089"/>
              <a:ext cx="1944216" cy="13681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跨系統即時同步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 smtClean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最小化系統失誤風險</a:t>
              </a:r>
              <a:endParaRPr lang="en-US" altLang="zh-TW" sz="1600" b="1" dirty="0" smtClean="0">
                <a:solidFill>
                  <a:srgbClr val="003251"/>
                </a:solidFill>
                <a:latin typeface="微軟正黑體" pitchFamily="34" charset="-120"/>
                <a:ea typeface="微軟正黑體" pitchFamily="34" charset="-120"/>
              </a:endParaRPr>
            </a:p>
            <a:p>
              <a:pPr algn="ctr"/>
              <a:r>
                <a:rPr lang="zh-TW" altLang="en-US" sz="1600" b="1" dirty="0">
                  <a:solidFill>
                    <a:srgbClr val="003251"/>
                  </a:solidFill>
                  <a:latin typeface="微軟正黑體" pitchFamily="34" charset="-120"/>
                  <a:ea typeface="微軟正黑體" pitchFamily="34" charset="-120"/>
                </a:rPr>
                <a:t>節省帳務處理工作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33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區塊鏈投資趨勢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01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內容版面配置區 17"/>
          <p:cNvPicPr>
            <a:picLocks noGrp="1" noChangeAspect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t="1619"/>
          <a:stretch/>
        </p:blipFill>
        <p:spPr>
          <a:xfrm>
            <a:off x="1043608" y="1068308"/>
            <a:ext cx="6891439" cy="4722891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區塊鏈領域獲投新創企業的市場範疇分布</a:t>
            </a:r>
            <a:endParaRPr lang="zh-TW" altLang="en-US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7170" name="Rectangle 6"/>
          <p:cNvSpPr>
            <a:spLocks noGrp="1" noChangeArrowheads="1"/>
          </p:cNvSpPr>
          <p:nvPr>
            <p:ph type="sldNum" sz="quarter" idx="14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fld id="{AB3A94B5-376E-4127-A547-099FEF901AB1}" type="slidenum">
              <a:rPr lang="en-US" altLang="zh-TW">
                <a:ea typeface="新細明體" charset="-120"/>
              </a:rPr>
              <a:pPr/>
              <a:t>8</a:t>
            </a:fld>
            <a:endParaRPr lang="en-US" altLang="zh-TW">
              <a:ea typeface="新細明體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區塊鏈領域獲投新創企業的市場範疇分布</a:t>
            </a:r>
            <a:endParaRPr lang="zh-TW" altLang="en-US" dirty="0"/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70E5D7CE-1223-4BF6-8CB5-04CD8FC2427E}" type="slidenum">
              <a:rPr lang="en-US" altLang="zh-TW" smtClean="0"/>
              <a:pPr>
                <a:defRPr/>
              </a:pPr>
              <a:t>9</a:t>
            </a:fld>
            <a:endParaRPr lang="en-US" altLang="zh-TW"/>
          </a:p>
        </p:txBody>
      </p:sp>
      <p:pic>
        <p:nvPicPr>
          <p:cNvPr id="1026" name="Picture 2" descr="https://cbi-blog.s3.amazonaws.com/blog/wp-content/uploads/2017/03/2017.02.22-Geographic-Heatmap-v2.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68" y="884227"/>
            <a:ext cx="6877272" cy="515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2045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簡報1" id="{ACA2720E-3335-4495-8D3B-4DA5FFB7D3C5}" vid="{FE911850-3B63-4DDC-9CB8-EF67F2CAD4AA}"/>
    </a:ext>
  </a:extLst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簡報1" id="{ACA2720E-3335-4495-8D3B-4DA5FFB7D3C5}" vid="{29D37CF5-35F4-4CF3-A732-536EF5F31A60}"/>
    </a:ext>
  </a:extLst>
</a:theme>
</file>

<file path=ppt/theme/theme3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簡報1" id="{ACA2720E-3335-4495-8D3B-4DA5FFB7D3C5}" vid="{48A44637-7B17-43F1-9BA2-E178D9281364}"/>
    </a:ext>
  </a:extLst>
</a:theme>
</file>

<file path=ppt/theme/theme4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簡報1" id="{ACA2720E-3335-4495-8D3B-4DA5FFB7D3C5}" vid="{5F953A7A-D044-487F-B016-E23381B816C9}"/>
    </a:ext>
  </a:extLst>
</a:theme>
</file>

<file path=ppt/theme/theme5.xml><?xml version="1.0" encoding="utf-8"?>
<a:theme xmlns:a="http://schemas.openxmlformats.org/drawingml/2006/main" name="4_Office Theme">
  <a:themeElements>
    <a:clrScheme name="4_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Office Theme">
      <a:majorFont>
        <a:latin typeface="Calibri"/>
        <a:ea typeface="新細明體"/>
        <a:cs typeface=""/>
      </a:majorFont>
      <a:minorFont>
        <a:latin typeface="Calibri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簡報1" id="{ACA2720E-3335-4495-8D3B-4DA5FFB7D3C5}" vid="{3F11B5EF-A954-46EF-843F-52B3DA5061EC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183</TotalTime>
  <Words>618</Words>
  <Application>Microsoft Office PowerPoint</Application>
  <PresentationFormat>如螢幕大小 (4:3)</PresentationFormat>
  <Paragraphs>140</Paragraphs>
  <Slides>37</Slides>
  <Notes>4</Notes>
  <HiddenSlides>0</HiddenSlides>
  <MMClips>0</MMClips>
  <ScaleCrop>false</ScaleCrop>
  <HeadingPairs>
    <vt:vector size="4" baseType="variant">
      <vt:variant>
        <vt:lpstr>佈景主題</vt:lpstr>
      </vt:variant>
      <vt:variant>
        <vt:i4>5</vt:i4>
      </vt:variant>
      <vt:variant>
        <vt:lpstr>投影片標題</vt:lpstr>
      </vt:variant>
      <vt:variant>
        <vt:i4>37</vt:i4>
      </vt:variant>
    </vt:vector>
  </HeadingPairs>
  <TitlesOfParts>
    <vt:vector size="42" baseType="lpstr">
      <vt:lpstr>Default Theme</vt:lpstr>
      <vt:lpstr>6_Office Theme</vt:lpstr>
      <vt:lpstr>7_Office Theme</vt:lpstr>
      <vt:lpstr>8_Office Theme</vt:lpstr>
      <vt:lpstr>4_Office Theme</vt:lpstr>
      <vt:lpstr>區塊鏈投資趨勢與觀測</vt:lpstr>
      <vt:lpstr>PowerPoint 簡報</vt:lpstr>
      <vt:lpstr>區塊鏈特點</vt:lpstr>
      <vt:lpstr>區塊鏈特點</vt:lpstr>
      <vt:lpstr>區塊鏈技術與金融交易流程</vt:lpstr>
      <vt:lpstr>區塊鏈技術與金融交易流程</vt:lpstr>
      <vt:lpstr>區塊鏈投資趨勢</vt:lpstr>
      <vt:lpstr>區塊鏈領域獲投新創企業的市場範疇分布</vt:lpstr>
      <vt:lpstr>區塊鏈領域獲投新創企業的市場範疇分布</vt:lpstr>
      <vt:lpstr>各科技大廠區塊鏈領域布局</vt:lpstr>
      <vt:lpstr>區塊鏈應用場景-依領域分</vt:lpstr>
      <vt:lpstr>區塊鏈應用場景-金融業務</vt:lpstr>
      <vt:lpstr>區塊鏈應用場景-供應鏈/物流</vt:lpstr>
      <vt:lpstr>區塊鏈應用場景-醫療</vt:lpstr>
      <vt:lpstr>區塊鏈應用場景-能源</vt:lpstr>
      <vt:lpstr>區塊鏈應用場景-溯源</vt:lpstr>
      <vt:lpstr>區塊鏈應用場景-證明/防偽</vt:lpstr>
      <vt:lpstr>區塊鏈應用場景-物聯網</vt:lpstr>
      <vt:lpstr>區塊鏈應用場景-社交/內容平台</vt:lpstr>
      <vt:lpstr>區塊鏈應用場景-分散式運算/儲存</vt:lpstr>
      <vt:lpstr>區塊鏈應用場景-數位產權</vt:lpstr>
      <vt:lpstr>區塊鏈27種應用與個案</vt:lpstr>
      <vt:lpstr>區塊鏈27種應用個案</vt:lpstr>
      <vt:lpstr>區塊鏈27種應用個案</vt:lpstr>
      <vt:lpstr>區塊鏈27種應用個案</vt:lpstr>
      <vt:lpstr>區塊鏈27種應用個案</vt:lpstr>
      <vt:lpstr>區塊鏈27種應用個案</vt:lpstr>
      <vt:lpstr>區塊鏈27種應用個案</vt:lpstr>
      <vt:lpstr>區塊鏈27種應用個案</vt:lpstr>
      <vt:lpstr>區塊鏈27種應用個案</vt:lpstr>
      <vt:lpstr>區塊鏈27種應用個案</vt:lpstr>
      <vt:lpstr>區塊鏈27種應用個案</vt:lpstr>
      <vt:lpstr>區塊鏈27種應用個案</vt:lpstr>
      <vt:lpstr>國內區塊鏈領域發展概況</vt:lpstr>
      <vt:lpstr>國內區塊鏈發展概況</vt:lpstr>
      <vt:lpstr>國內區塊鏈發展概況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區塊鏈投資趨勢與觀測</dc:title>
  <dc:creator>曾敏涵(Ruby_Tseng)</dc:creator>
  <cp:lastModifiedBy>曾敏涵(Ruby_Tseng)</cp:lastModifiedBy>
  <cp:revision>26</cp:revision>
  <dcterms:created xsi:type="dcterms:W3CDTF">2018-08-28T05:19:17Z</dcterms:created>
  <dcterms:modified xsi:type="dcterms:W3CDTF">2018-08-30T05:28:48Z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45c339a-ece7-4b4e-86c8-e522b15bd533_Enabled">
    <vt:lpwstr>True</vt:lpwstr>
  </property>
  <property fmtid="{D5CDD505-2E9C-101B-9397-08002B2CF9AE}" pid="3" name="MSIP_Label_c45c339a-ece7-4b4e-86c8-e522b15bd533_SiteId">
    <vt:lpwstr>1717f2eb-7b7d-414b-bcf2-25e7f12dce7d</vt:lpwstr>
  </property>
  <property fmtid="{D5CDD505-2E9C-101B-9397-08002B2CF9AE}" pid="4" name="MSIP_Label_c45c339a-ece7-4b4e-86c8-e522b15bd533_Ref">
    <vt:lpwstr>https://api.informationprotection.azure.com/api/1717f2eb-7b7d-414b-bcf2-25e7f12dce7d</vt:lpwstr>
  </property>
  <property fmtid="{D5CDD505-2E9C-101B-9397-08002B2CF9AE}" pid="5" name="MSIP_Label_c45c339a-ece7-4b4e-86c8-e522b15bd533_Owner">
    <vt:lpwstr>01816@epistar.com</vt:lpwstr>
  </property>
  <property fmtid="{D5CDD505-2E9C-101B-9397-08002B2CF9AE}" pid="6" name="MSIP_Label_c45c339a-ece7-4b4e-86c8-e522b15bd533_SetDate">
    <vt:lpwstr>2017-11-09T11:10:33.0195813+08:00</vt:lpwstr>
  </property>
  <property fmtid="{D5CDD505-2E9C-101B-9397-08002B2CF9AE}" pid="7" name="MSIP_Label_c45c339a-ece7-4b4e-86c8-e522b15bd533_Name">
    <vt:lpwstr>密(L3)-EPISTAR Confidential Level 3</vt:lpwstr>
  </property>
  <property fmtid="{D5CDD505-2E9C-101B-9397-08002B2CF9AE}" pid="8" name="MSIP_Label_c45c339a-ece7-4b4e-86c8-e522b15bd533_Application">
    <vt:lpwstr>Microsoft Azure Information Protection</vt:lpwstr>
  </property>
  <property fmtid="{D5CDD505-2E9C-101B-9397-08002B2CF9AE}" pid="9" name="MSIP_Label_c45c339a-ece7-4b4e-86c8-e522b15bd533_Extended_MSFT_Method">
    <vt:lpwstr>Automatic</vt:lpwstr>
  </property>
  <property fmtid="{D5CDD505-2E9C-101B-9397-08002B2CF9AE}" pid="10" name="Sensitivity">
    <vt:lpwstr>密(L3)-EPISTAR Confidential Level 3</vt:lpwstr>
  </property>
</Properties>
</file>